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>
  <p:sldMasterIdLst>
    <p:sldMasterId id="2147483648" r:id="rId1"/>
  </p:sldMasterIdLst>
  <p:notesMasterIdLst>
    <p:notesMasterId r:id="rId16"/>
  </p:notesMasterIdLst>
  <p:handoutMasterIdLst>
    <p:handoutMasterId r:id="rId17"/>
  </p:handoutMasterIdLst>
  <p:sldIdLst>
    <p:sldId id="711" r:id="rId2"/>
    <p:sldId id="728" r:id="rId3"/>
    <p:sldId id="731" r:id="rId4"/>
    <p:sldId id="729" r:id="rId5"/>
    <p:sldId id="720" r:id="rId6"/>
    <p:sldId id="719" r:id="rId7"/>
    <p:sldId id="721" r:id="rId8"/>
    <p:sldId id="722" r:id="rId9"/>
    <p:sldId id="723" r:id="rId10"/>
    <p:sldId id="724" r:id="rId11"/>
    <p:sldId id="716" r:id="rId12"/>
    <p:sldId id="714" r:id="rId13"/>
    <p:sldId id="717" r:id="rId14"/>
    <p:sldId id="730" r:id="rId15"/>
  </p:sldIdLst>
  <p:sldSz cx="9144000" cy="5143500" type="screen16x9"/>
  <p:notesSz cx="7102475" cy="10234613"/>
  <p:embeddedFontLst>
    <p:embeddedFont>
      <p:font typeface="Calibri" panose="020F0502020204030204" pitchFamily="34" charset="0"/>
      <p:regular r:id="rId18"/>
      <p:bold r:id="rId19"/>
      <p:italic r:id="rId20"/>
      <p:boldItalic r:id="rId21"/>
    </p:embeddedFont>
    <p:embeddedFont>
      <p:font typeface="HelveticaNeueCyr" panose="020B0604020202020204" charset="-52"/>
      <p:regular r:id="rId22"/>
      <p:bold r:id="rId23"/>
      <p:italic r:id="rId24"/>
      <p:boldItalic r:id="rId25"/>
    </p:embeddedFont>
    <p:embeddedFont>
      <p:font typeface="Verdana" panose="020B0604030504040204" pitchFamily="34" charset="0"/>
      <p:regular r:id="rId26"/>
      <p:bold r:id="rId27"/>
      <p:italic r:id="rId28"/>
      <p:boldItalic r:id="rId29"/>
    </p:embeddedFont>
  </p:embeddedFontLst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306">
          <p15:clr>
            <a:srgbClr val="A4A3A4"/>
          </p15:clr>
        </p15:guide>
        <p15:guide id="2" pos="39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DDD"/>
    <a:srgbClr val="FFFFFF"/>
    <a:srgbClr val="4D4D4D"/>
    <a:srgbClr val="4CBBC7"/>
    <a:srgbClr val="2CBAD5"/>
    <a:srgbClr val="31CBE7"/>
    <a:srgbClr val="2EB8E7"/>
    <a:srgbClr val="37B0E5"/>
    <a:srgbClr val="36A5C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87" autoAdjust="0"/>
    <p:restoredTop sz="81697" autoAdjust="0"/>
  </p:normalViewPr>
  <p:slideViewPr>
    <p:cSldViewPr snapToGrid="0">
      <p:cViewPr>
        <p:scale>
          <a:sx n="91" d="100"/>
          <a:sy n="91" d="100"/>
        </p:scale>
        <p:origin x="-2130" y="-594"/>
      </p:cViewPr>
      <p:guideLst>
        <p:guide orient="horz" pos="306"/>
        <p:guide pos="39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77" d="100"/>
          <a:sy n="77" d="100"/>
        </p:scale>
        <p:origin x="3930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font" Target="fonts/font1.fntdata"/><Relationship Id="rId26" Type="http://schemas.openxmlformats.org/officeDocument/2006/relationships/font" Target="fonts/font9.fntdata"/><Relationship Id="rId3" Type="http://schemas.openxmlformats.org/officeDocument/2006/relationships/slide" Target="slides/slide2.xml"/><Relationship Id="rId21" Type="http://schemas.openxmlformats.org/officeDocument/2006/relationships/font" Target="fonts/font4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5" Type="http://schemas.openxmlformats.org/officeDocument/2006/relationships/font" Target="fonts/font8.fntdata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3.fntdata"/><Relationship Id="rId29" Type="http://schemas.openxmlformats.org/officeDocument/2006/relationships/font" Target="fonts/font1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7.fntdata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6.fntdata"/><Relationship Id="rId28" Type="http://schemas.openxmlformats.org/officeDocument/2006/relationships/font" Target="fonts/font11.fntdata"/><Relationship Id="rId10" Type="http://schemas.openxmlformats.org/officeDocument/2006/relationships/slide" Target="slides/slide9.xml"/><Relationship Id="rId19" Type="http://schemas.openxmlformats.org/officeDocument/2006/relationships/font" Target="fonts/font2.fntdata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5.fntdata"/><Relationship Id="rId27" Type="http://schemas.openxmlformats.org/officeDocument/2006/relationships/font" Target="fonts/font10.fntdata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image" Target="../media/image33.jpe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image" Target="../media/image33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5_1">
  <dgm:title val=""/>
  <dgm:desc val=""/>
  <dgm:catLst>
    <dgm:cat type="accent5" pri="11100"/>
  </dgm:catLst>
  <dgm:styleLbl name="node0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5">
        <a:alpha val="4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6_1">
  <dgm:title val=""/>
  <dgm:desc val=""/>
  <dgm:catLst>
    <dgm:cat type="accent6" pri="11100"/>
  </dgm:catLst>
  <dgm:styleLbl name="node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6">
        <a:alpha val="4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BEF980D-BCE5-418A-91E8-3EF7DC436C8F}" type="doc">
      <dgm:prSet loTypeId="urn:microsoft.com/office/officeart/2005/8/layout/hList7#1" loCatId="process" qsTypeId="urn:microsoft.com/office/officeart/2005/8/quickstyle/simple4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506E2650-FC24-4E31-9C1B-56882F42D6EB}">
      <dgm:prSet phldrT="[Текст]">
        <dgm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dgm:style>
      </dgm:prSet>
      <dgm:spPr>
        <a:solidFill>
          <a:schemeClr val="bg1">
            <a:lumMod val="85000"/>
          </a:schemeClr>
        </a:solidFill>
        <a:ln>
          <a:noFill/>
        </a:ln>
      </dgm:spPr>
      <dgm:t>
        <a:bodyPr/>
        <a:lstStyle/>
        <a:p>
          <a:r>
            <a:rPr lang="ru-RU" b="1" dirty="0">
              <a:solidFill>
                <a:schemeClr val="tx2"/>
              </a:solidFill>
            </a:rPr>
            <a:t>Внешние документы</a:t>
          </a:r>
        </a:p>
      </dgm:t>
    </dgm:pt>
    <dgm:pt modelId="{245D1476-8775-4CFB-BDF6-4DC2CF2E2310}" type="parTrans" cxnId="{67C606FB-83DD-45BA-9504-B17E0E0D5CC4}">
      <dgm:prSet/>
      <dgm:spPr/>
      <dgm:t>
        <a:bodyPr/>
        <a:lstStyle/>
        <a:p>
          <a:endParaRPr lang="ru-RU"/>
        </a:p>
      </dgm:t>
    </dgm:pt>
    <dgm:pt modelId="{A32F73AB-CFB6-4E54-B772-5C99AC0BAC81}" type="sibTrans" cxnId="{67C606FB-83DD-45BA-9504-B17E0E0D5CC4}">
      <dgm:prSet/>
      <dgm:spPr/>
      <dgm:t>
        <a:bodyPr/>
        <a:lstStyle/>
        <a:p>
          <a:endParaRPr lang="ru-RU"/>
        </a:p>
      </dgm:t>
    </dgm:pt>
    <dgm:pt modelId="{156E3293-CFAE-4E57-A2B2-E84CE1BDB9BD}">
      <dgm:prSet phldrT="[Текст]">
        <dgm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dgm:style>
      </dgm:prSet>
      <dgm:spPr>
        <a:solidFill>
          <a:schemeClr val="bg1">
            <a:lumMod val="85000"/>
          </a:schemeClr>
        </a:solidFill>
        <a:ln>
          <a:noFill/>
        </a:ln>
      </dgm:spPr>
      <dgm:t>
        <a:bodyPr/>
        <a:lstStyle/>
        <a:p>
          <a:r>
            <a:rPr lang="ru-RU" b="1" dirty="0">
              <a:solidFill>
                <a:schemeClr val="tx2"/>
              </a:solidFill>
            </a:rPr>
            <a:t>Словарь терминов</a:t>
          </a:r>
        </a:p>
      </dgm:t>
    </dgm:pt>
    <dgm:pt modelId="{CF40BD6C-9BE7-40B1-95DD-CA638C2CA1AD}" type="parTrans" cxnId="{DA1BC181-9B45-4E4C-9F62-A5FEBF3ECB28}">
      <dgm:prSet/>
      <dgm:spPr/>
      <dgm:t>
        <a:bodyPr/>
        <a:lstStyle/>
        <a:p>
          <a:endParaRPr lang="ru-RU"/>
        </a:p>
      </dgm:t>
    </dgm:pt>
    <dgm:pt modelId="{7AB34B3B-5E97-4027-A366-65ABD550AD13}" type="sibTrans" cxnId="{DA1BC181-9B45-4E4C-9F62-A5FEBF3ECB28}">
      <dgm:prSet/>
      <dgm:spPr/>
      <dgm:t>
        <a:bodyPr/>
        <a:lstStyle/>
        <a:p>
          <a:endParaRPr lang="ru-RU"/>
        </a:p>
      </dgm:t>
    </dgm:pt>
    <dgm:pt modelId="{0D5AD93E-BBC5-4756-A009-D58DF66E8871}">
      <dgm:prSet phldrT="[Текст]">
        <dgm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dgm:style>
      </dgm:prSet>
      <dgm:spPr>
        <a:solidFill>
          <a:schemeClr val="bg1">
            <a:lumMod val="85000"/>
          </a:schemeClr>
        </a:solidFill>
        <a:ln>
          <a:noFill/>
        </a:ln>
      </dgm:spPr>
      <dgm:t>
        <a:bodyPr/>
        <a:lstStyle/>
        <a:p>
          <a:r>
            <a:rPr lang="ru-RU" b="1" dirty="0">
              <a:solidFill>
                <a:schemeClr val="tx2"/>
              </a:solidFill>
            </a:rPr>
            <a:t>Внутренние документы</a:t>
          </a:r>
        </a:p>
      </dgm:t>
    </dgm:pt>
    <dgm:pt modelId="{11995A47-3750-4486-A9DE-2C1AD249AC43}" type="sibTrans" cxnId="{6D880A71-B6DD-4320-86DC-3F2052B4EA04}">
      <dgm:prSet/>
      <dgm:spPr/>
      <dgm:t>
        <a:bodyPr/>
        <a:lstStyle/>
        <a:p>
          <a:endParaRPr lang="ru-RU"/>
        </a:p>
      </dgm:t>
    </dgm:pt>
    <dgm:pt modelId="{B72C854B-F465-4E10-85E5-9A6E14E3EBC3}" type="parTrans" cxnId="{6D880A71-B6DD-4320-86DC-3F2052B4EA04}">
      <dgm:prSet/>
      <dgm:spPr/>
      <dgm:t>
        <a:bodyPr/>
        <a:lstStyle/>
        <a:p>
          <a:endParaRPr lang="ru-RU"/>
        </a:p>
      </dgm:t>
    </dgm:pt>
    <dgm:pt modelId="{A51CE53A-AAF5-496D-96CD-E0982D591581}" type="pres">
      <dgm:prSet presAssocID="{2BEF980D-BCE5-418A-91E8-3EF7DC436C8F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727E547-618C-4362-BCE9-2FAE549C4D2D}" type="pres">
      <dgm:prSet presAssocID="{2BEF980D-BCE5-418A-91E8-3EF7DC436C8F}" presName="fgShape" presStyleLbl="fgShp" presStyleIdx="0" presStyleCnt="1">
        <dgm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dgm:style>
      </dgm:prSet>
      <dgm:spPr>
        <a:solidFill>
          <a:srgbClr val="009DDD"/>
        </a:solidFill>
        <a:ln>
          <a:noFill/>
        </a:ln>
      </dgm:spPr>
      <dgm:t>
        <a:bodyPr/>
        <a:lstStyle/>
        <a:p>
          <a:endParaRPr lang="ru-RU"/>
        </a:p>
      </dgm:t>
    </dgm:pt>
    <dgm:pt modelId="{5E02C168-EF31-4429-892C-79AC0EF82248}" type="pres">
      <dgm:prSet presAssocID="{2BEF980D-BCE5-418A-91E8-3EF7DC436C8F}" presName="linComp" presStyleCnt="0"/>
      <dgm:spPr/>
    </dgm:pt>
    <dgm:pt modelId="{621442CE-E0B4-499B-A9A4-B97C91324EF5}" type="pres">
      <dgm:prSet presAssocID="{506E2650-FC24-4E31-9C1B-56882F42D6EB}" presName="compNode" presStyleCnt="0"/>
      <dgm:spPr/>
    </dgm:pt>
    <dgm:pt modelId="{6ECFCA04-9FAB-44C5-98E9-5DE6D66B0579}" type="pres">
      <dgm:prSet presAssocID="{506E2650-FC24-4E31-9C1B-56882F42D6EB}" presName="bkgdShape" presStyleLbl="node1" presStyleIdx="0" presStyleCnt="3"/>
      <dgm:spPr/>
      <dgm:t>
        <a:bodyPr/>
        <a:lstStyle/>
        <a:p>
          <a:endParaRPr lang="ru-RU"/>
        </a:p>
      </dgm:t>
    </dgm:pt>
    <dgm:pt modelId="{ADEAA775-0907-4ED2-82D8-0E698D26B27A}" type="pres">
      <dgm:prSet presAssocID="{506E2650-FC24-4E31-9C1B-56882F42D6EB}" presName="nodeTx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8A0C19A-9EB0-48C5-8382-C18977CA4937}" type="pres">
      <dgm:prSet presAssocID="{506E2650-FC24-4E31-9C1B-56882F42D6EB}" presName="invisiNode" presStyleLbl="node1" presStyleIdx="0" presStyleCnt="3"/>
      <dgm:spPr/>
    </dgm:pt>
    <dgm:pt modelId="{70D7ECED-2161-4D59-B1CA-E2851FA6CAAE}" type="pres">
      <dgm:prSet presAssocID="{506E2650-FC24-4E31-9C1B-56882F42D6EB}" presName="imagNode" presStyleLbl="fgImgPlace1" presStyleIdx="0" presStyleCnt="3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</dgm:spPr>
    </dgm:pt>
    <dgm:pt modelId="{A3C80E36-74B7-43DB-8FFE-95D2B8E57B15}" type="pres">
      <dgm:prSet presAssocID="{A32F73AB-CFB6-4E54-B772-5C99AC0BAC81}" presName="sibTrans" presStyleLbl="sibTrans2D1" presStyleIdx="0" presStyleCnt="0"/>
      <dgm:spPr/>
      <dgm:t>
        <a:bodyPr/>
        <a:lstStyle/>
        <a:p>
          <a:endParaRPr lang="ru-RU"/>
        </a:p>
      </dgm:t>
    </dgm:pt>
    <dgm:pt modelId="{4911813D-7950-4645-9D5C-01ADBD71F6E5}" type="pres">
      <dgm:prSet presAssocID="{0D5AD93E-BBC5-4756-A009-D58DF66E8871}" presName="compNode" presStyleCnt="0"/>
      <dgm:spPr/>
    </dgm:pt>
    <dgm:pt modelId="{B48B9856-818F-483D-B335-DA1628D34D2B}" type="pres">
      <dgm:prSet presAssocID="{0D5AD93E-BBC5-4756-A009-D58DF66E8871}" presName="bkgdShape" presStyleLbl="node1" presStyleIdx="1" presStyleCnt="3"/>
      <dgm:spPr/>
      <dgm:t>
        <a:bodyPr/>
        <a:lstStyle/>
        <a:p>
          <a:endParaRPr lang="ru-RU"/>
        </a:p>
      </dgm:t>
    </dgm:pt>
    <dgm:pt modelId="{FB9E7A75-01C5-40CF-948D-ECBFEEB91CDE}" type="pres">
      <dgm:prSet presAssocID="{0D5AD93E-BBC5-4756-A009-D58DF66E8871}" presName="nodeTx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D73BC0E-9C0C-4A65-9380-F0AB3FC92500}" type="pres">
      <dgm:prSet presAssocID="{0D5AD93E-BBC5-4756-A009-D58DF66E8871}" presName="invisiNode" presStyleLbl="node1" presStyleIdx="1" presStyleCnt="3"/>
      <dgm:spPr/>
    </dgm:pt>
    <dgm:pt modelId="{4970E8C2-7C0F-48F7-9313-829C85F04834}" type="pres">
      <dgm:prSet presAssocID="{0D5AD93E-BBC5-4756-A009-D58DF66E8871}" presName="imagNode" presStyleLbl="fgImgPlace1" presStyleIdx="1" presStyleCnt="3"/>
      <dgm:spPr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0000" r="-20000"/>
          </a:stretch>
        </a:blipFill>
      </dgm:spPr>
    </dgm:pt>
    <dgm:pt modelId="{6596AF17-9A61-4D8E-821D-0508E0112B40}" type="pres">
      <dgm:prSet presAssocID="{11995A47-3750-4486-A9DE-2C1AD249AC43}" presName="sibTrans" presStyleLbl="sibTrans2D1" presStyleIdx="0" presStyleCnt="0"/>
      <dgm:spPr/>
      <dgm:t>
        <a:bodyPr/>
        <a:lstStyle/>
        <a:p>
          <a:endParaRPr lang="ru-RU"/>
        </a:p>
      </dgm:t>
    </dgm:pt>
    <dgm:pt modelId="{671ED5B8-8693-4D66-B457-0D4F2C6844CB}" type="pres">
      <dgm:prSet presAssocID="{156E3293-CFAE-4E57-A2B2-E84CE1BDB9BD}" presName="compNode" presStyleCnt="0"/>
      <dgm:spPr/>
    </dgm:pt>
    <dgm:pt modelId="{A9950C96-677E-4B28-B2C7-0F48B6D9A94C}" type="pres">
      <dgm:prSet presAssocID="{156E3293-CFAE-4E57-A2B2-E84CE1BDB9BD}" presName="bkgdShape" presStyleLbl="node1" presStyleIdx="2" presStyleCnt="3"/>
      <dgm:spPr/>
      <dgm:t>
        <a:bodyPr/>
        <a:lstStyle/>
        <a:p>
          <a:endParaRPr lang="ru-RU"/>
        </a:p>
      </dgm:t>
    </dgm:pt>
    <dgm:pt modelId="{60C82B89-E34E-482C-B714-A5FEFE4CE693}" type="pres">
      <dgm:prSet presAssocID="{156E3293-CFAE-4E57-A2B2-E84CE1BDB9BD}" presName="nodeTx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72645A2-7D67-4012-B401-E85F9196BDE1}" type="pres">
      <dgm:prSet presAssocID="{156E3293-CFAE-4E57-A2B2-E84CE1BDB9BD}" presName="invisiNode" presStyleLbl="node1" presStyleIdx="2" presStyleCnt="3"/>
      <dgm:spPr/>
    </dgm:pt>
    <dgm:pt modelId="{38B1167D-20B3-4CB1-AB8F-660FC565802E}" type="pres">
      <dgm:prSet presAssocID="{156E3293-CFAE-4E57-A2B2-E84CE1BDB9BD}" presName="imagNode" presStyleLbl="fgImgPlace1" presStyleIdx="2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6000" b="-6000"/>
          </a:stretch>
        </a:blipFill>
        <a:ln>
          <a:noFill/>
        </a:ln>
      </dgm:spPr>
      <dgm:t>
        <a:bodyPr/>
        <a:lstStyle/>
        <a:p>
          <a:endParaRPr lang="ru-RU"/>
        </a:p>
      </dgm:t>
    </dgm:pt>
  </dgm:ptLst>
  <dgm:cxnLst>
    <dgm:cxn modelId="{33420DDF-1139-4346-907E-8A0980C91616}" type="presOf" srcId="{506E2650-FC24-4E31-9C1B-56882F42D6EB}" destId="{6ECFCA04-9FAB-44C5-98E9-5DE6D66B0579}" srcOrd="0" destOrd="0" presId="urn:microsoft.com/office/officeart/2005/8/layout/hList7#1"/>
    <dgm:cxn modelId="{E954BCC9-B799-4B6D-8D02-0A42DA43FDFF}" type="presOf" srcId="{506E2650-FC24-4E31-9C1B-56882F42D6EB}" destId="{ADEAA775-0907-4ED2-82D8-0E698D26B27A}" srcOrd="1" destOrd="0" presId="urn:microsoft.com/office/officeart/2005/8/layout/hList7#1"/>
    <dgm:cxn modelId="{4DC58C80-CFB2-43FB-881B-36CFD02F823F}" type="presOf" srcId="{0D5AD93E-BBC5-4756-A009-D58DF66E8871}" destId="{B48B9856-818F-483D-B335-DA1628D34D2B}" srcOrd="0" destOrd="0" presId="urn:microsoft.com/office/officeart/2005/8/layout/hList7#1"/>
    <dgm:cxn modelId="{16F45CB3-E0E1-46E6-BCA1-F2AC21E7A3A0}" type="presOf" srcId="{0D5AD93E-BBC5-4756-A009-D58DF66E8871}" destId="{FB9E7A75-01C5-40CF-948D-ECBFEEB91CDE}" srcOrd="1" destOrd="0" presId="urn:microsoft.com/office/officeart/2005/8/layout/hList7#1"/>
    <dgm:cxn modelId="{F6BBBD48-DBDB-4046-80B1-FB8C2B6A30C4}" type="presOf" srcId="{A32F73AB-CFB6-4E54-B772-5C99AC0BAC81}" destId="{A3C80E36-74B7-43DB-8FFE-95D2B8E57B15}" srcOrd="0" destOrd="0" presId="urn:microsoft.com/office/officeart/2005/8/layout/hList7#1"/>
    <dgm:cxn modelId="{6D880A71-B6DD-4320-86DC-3F2052B4EA04}" srcId="{2BEF980D-BCE5-418A-91E8-3EF7DC436C8F}" destId="{0D5AD93E-BBC5-4756-A009-D58DF66E8871}" srcOrd="1" destOrd="0" parTransId="{B72C854B-F465-4E10-85E5-9A6E14E3EBC3}" sibTransId="{11995A47-3750-4486-A9DE-2C1AD249AC43}"/>
    <dgm:cxn modelId="{3A742462-3F2B-4640-B358-88A2E419DE44}" type="presOf" srcId="{156E3293-CFAE-4E57-A2B2-E84CE1BDB9BD}" destId="{A9950C96-677E-4B28-B2C7-0F48B6D9A94C}" srcOrd="0" destOrd="0" presId="urn:microsoft.com/office/officeart/2005/8/layout/hList7#1"/>
    <dgm:cxn modelId="{EF2AC109-2E9A-404F-AD55-CFBD1815808D}" type="presOf" srcId="{156E3293-CFAE-4E57-A2B2-E84CE1BDB9BD}" destId="{60C82B89-E34E-482C-B714-A5FEFE4CE693}" srcOrd="1" destOrd="0" presId="urn:microsoft.com/office/officeart/2005/8/layout/hList7#1"/>
    <dgm:cxn modelId="{67C606FB-83DD-45BA-9504-B17E0E0D5CC4}" srcId="{2BEF980D-BCE5-418A-91E8-3EF7DC436C8F}" destId="{506E2650-FC24-4E31-9C1B-56882F42D6EB}" srcOrd="0" destOrd="0" parTransId="{245D1476-8775-4CFB-BDF6-4DC2CF2E2310}" sibTransId="{A32F73AB-CFB6-4E54-B772-5C99AC0BAC81}"/>
    <dgm:cxn modelId="{6FFA28B3-294B-472C-8E38-7FA679D34F46}" type="presOf" srcId="{11995A47-3750-4486-A9DE-2C1AD249AC43}" destId="{6596AF17-9A61-4D8E-821D-0508E0112B40}" srcOrd="0" destOrd="0" presId="urn:microsoft.com/office/officeart/2005/8/layout/hList7#1"/>
    <dgm:cxn modelId="{155C53DF-107C-421E-AE6D-C88D43E14673}" type="presOf" srcId="{2BEF980D-BCE5-418A-91E8-3EF7DC436C8F}" destId="{A51CE53A-AAF5-496D-96CD-E0982D591581}" srcOrd="0" destOrd="0" presId="urn:microsoft.com/office/officeart/2005/8/layout/hList7#1"/>
    <dgm:cxn modelId="{DA1BC181-9B45-4E4C-9F62-A5FEBF3ECB28}" srcId="{2BEF980D-BCE5-418A-91E8-3EF7DC436C8F}" destId="{156E3293-CFAE-4E57-A2B2-E84CE1BDB9BD}" srcOrd="2" destOrd="0" parTransId="{CF40BD6C-9BE7-40B1-95DD-CA638C2CA1AD}" sibTransId="{7AB34B3B-5E97-4027-A366-65ABD550AD13}"/>
    <dgm:cxn modelId="{840FB84E-02DA-4493-88C8-D83DDC6871F0}" type="presParOf" srcId="{A51CE53A-AAF5-496D-96CD-E0982D591581}" destId="{1727E547-618C-4362-BCE9-2FAE549C4D2D}" srcOrd="0" destOrd="0" presId="urn:microsoft.com/office/officeart/2005/8/layout/hList7#1"/>
    <dgm:cxn modelId="{6B0C5E17-5355-4EC3-8765-EC811463CDE7}" type="presParOf" srcId="{A51CE53A-AAF5-496D-96CD-E0982D591581}" destId="{5E02C168-EF31-4429-892C-79AC0EF82248}" srcOrd="1" destOrd="0" presId="urn:microsoft.com/office/officeart/2005/8/layout/hList7#1"/>
    <dgm:cxn modelId="{70CA34F9-CD9B-49E6-8ACD-1AFE4579B82F}" type="presParOf" srcId="{5E02C168-EF31-4429-892C-79AC0EF82248}" destId="{621442CE-E0B4-499B-A9A4-B97C91324EF5}" srcOrd="0" destOrd="0" presId="urn:microsoft.com/office/officeart/2005/8/layout/hList7#1"/>
    <dgm:cxn modelId="{A17D0246-B8D4-43AD-8F2C-CE65E7195304}" type="presParOf" srcId="{621442CE-E0B4-499B-A9A4-B97C91324EF5}" destId="{6ECFCA04-9FAB-44C5-98E9-5DE6D66B0579}" srcOrd="0" destOrd="0" presId="urn:microsoft.com/office/officeart/2005/8/layout/hList7#1"/>
    <dgm:cxn modelId="{299BE9A1-26B5-4379-A9E7-25AC3173FC58}" type="presParOf" srcId="{621442CE-E0B4-499B-A9A4-B97C91324EF5}" destId="{ADEAA775-0907-4ED2-82D8-0E698D26B27A}" srcOrd="1" destOrd="0" presId="urn:microsoft.com/office/officeart/2005/8/layout/hList7#1"/>
    <dgm:cxn modelId="{4283947D-9562-431E-9FE0-E3A570DE42B0}" type="presParOf" srcId="{621442CE-E0B4-499B-A9A4-B97C91324EF5}" destId="{D8A0C19A-9EB0-48C5-8382-C18977CA4937}" srcOrd="2" destOrd="0" presId="urn:microsoft.com/office/officeart/2005/8/layout/hList7#1"/>
    <dgm:cxn modelId="{BF580BD6-70DA-4CA8-A686-09AEADD253AA}" type="presParOf" srcId="{621442CE-E0B4-499B-A9A4-B97C91324EF5}" destId="{70D7ECED-2161-4D59-B1CA-E2851FA6CAAE}" srcOrd="3" destOrd="0" presId="urn:microsoft.com/office/officeart/2005/8/layout/hList7#1"/>
    <dgm:cxn modelId="{EF4AB796-7C04-46BA-88BA-19B581A58851}" type="presParOf" srcId="{5E02C168-EF31-4429-892C-79AC0EF82248}" destId="{A3C80E36-74B7-43DB-8FFE-95D2B8E57B15}" srcOrd="1" destOrd="0" presId="urn:microsoft.com/office/officeart/2005/8/layout/hList7#1"/>
    <dgm:cxn modelId="{2E078973-03E9-4936-97A6-FFF92207705E}" type="presParOf" srcId="{5E02C168-EF31-4429-892C-79AC0EF82248}" destId="{4911813D-7950-4645-9D5C-01ADBD71F6E5}" srcOrd="2" destOrd="0" presId="urn:microsoft.com/office/officeart/2005/8/layout/hList7#1"/>
    <dgm:cxn modelId="{3B5D2C87-C995-425E-9E14-9BE7F661AEC4}" type="presParOf" srcId="{4911813D-7950-4645-9D5C-01ADBD71F6E5}" destId="{B48B9856-818F-483D-B335-DA1628D34D2B}" srcOrd="0" destOrd="0" presId="urn:microsoft.com/office/officeart/2005/8/layout/hList7#1"/>
    <dgm:cxn modelId="{7EDC2543-77F9-443B-BCF8-AA545300D1B4}" type="presParOf" srcId="{4911813D-7950-4645-9D5C-01ADBD71F6E5}" destId="{FB9E7A75-01C5-40CF-948D-ECBFEEB91CDE}" srcOrd="1" destOrd="0" presId="urn:microsoft.com/office/officeart/2005/8/layout/hList7#1"/>
    <dgm:cxn modelId="{69243FCD-3A37-4E88-AD02-9BEEC8AA6730}" type="presParOf" srcId="{4911813D-7950-4645-9D5C-01ADBD71F6E5}" destId="{ED73BC0E-9C0C-4A65-9380-F0AB3FC92500}" srcOrd="2" destOrd="0" presId="urn:microsoft.com/office/officeart/2005/8/layout/hList7#1"/>
    <dgm:cxn modelId="{9C2B893E-2103-422E-95B6-134E4002771A}" type="presParOf" srcId="{4911813D-7950-4645-9D5C-01ADBD71F6E5}" destId="{4970E8C2-7C0F-48F7-9313-829C85F04834}" srcOrd="3" destOrd="0" presId="urn:microsoft.com/office/officeart/2005/8/layout/hList7#1"/>
    <dgm:cxn modelId="{47C43D82-4F38-4CF6-99FB-7D3163D9E1DF}" type="presParOf" srcId="{5E02C168-EF31-4429-892C-79AC0EF82248}" destId="{6596AF17-9A61-4D8E-821D-0508E0112B40}" srcOrd="3" destOrd="0" presId="urn:microsoft.com/office/officeart/2005/8/layout/hList7#1"/>
    <dgm:cxn modelId="{29C9372D-D48A-4418-86FB-8257FFD2304B}" type="presParOf" srcId="{5E02C168-EF31-4429-892C-79AC0EF82248}" destId="{671ED5B8-8693-4D66-B457-0D4F2C6844CB}" srcOrd="4" destOrd="0" presId="urn:microsoft.com/office/officeart/2005/8/layout/hList7#1"/>
    <dgm:cxn modelId="{08DA086F-C167-4644-9906-B8B0361DD42B}" type="presParOf" srcId="{671ED5B8-8693-4D66-B457-0D4F2C6844CB}" destId="{A9950C96-677E-4B28-B2C7-0F48B6D9A94C}" srcOrd="0" destOrd="0" presId="urn:microsoft.com/office/officeart/2005/8/layout/hList7#1"/>
    <dgm:cxn modelId="{45AE2A39-0024-4792-903A-2A990524CA46}" type="presParOf" srcId="{671ED5B8-8693-4D66-B457-0D4F2C6844CB}" destId="{60C82B89-E34E-482C-B714-A5FEFE4CE693}" srcOrd="1" destOrd="0" presId="urn:microsoft.com/office/officeart/2005/8/layout/hList7#1"/>
    <dgm:cxn modelId="{D80FFEBC-9621-417C-A1AC-D16CFA3374E8}" type="presParOf" srcId="{671ED5B8-8693-4D66-B457-0D4F2C6844CB}" destId="{972645A2-7D67-4012-B401-E85F9196BDE1}" srcOrd="2" destOrd="0" presId="urn:microsoft.com/office/officeart/2005/8/layout/hList7#1"/>
    <dgm:cxn modelId="{2E76E860-FE74-492B-807C-755428B680F5}" type="presParOf" srcId="{671ED5B8-8693-4D66-B457-0D4F2C6844CB}" destId="{38B1167D-20B3-4CB1-AB8F-660FC565802E}" srcOrd="3" destOrd="0" presId="urn:microsoft.com/office/officeart/2005/8/layout/hList7#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EAEB3D1-7185-40B2-8802-13CEC1D8EBA2}" type="doc">
      <dgm:prSet loTypeId="urn:microsoft.com/office/officeart/2005/8/layout/vList2" loCatId="list" qsTypeId="urn:microsoft.com/office/officeart/2005/8/quickstyle/simple1" qsCatId="simple" csTypeId="urn:microsoft.com/office/officeart/2005/8/colors/accent5_1" csCatId="accent5"/>
      <dgm:spPr/>
      <dgm:t>
        <a:bodyPr/>
        <a:lstStyle/>
        <a:p>
          <a:endParaRPr lang="ru-RU"/>
        </a:p>
      </dgm:t>
    </dgm:pt>
    <dgm:pt modelId="{3CCF9983-2BE6-458C-8BB5-5786595EBADB}" type="pres">
      <dgm:prSet presAssocID="{BEAEB3D1-7185-40B2-8802-13CEC1D8EBA2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</dgm:ptLst>
  <dgm:cxnLst>
    <dgm:cxn modelId="{053057DB-379F-44EE-A442-23B02E772AF1}" type="presOf" srcId="{BEAEB3D1-7185-40B2-8802-13CEC1D8EBA2}" destId="{3CCF9983-2BE6-458C-8BB5-5786595EBADB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EEBCCE8-AC3F-46C3-BE8C-D56B76C30CF4}" type="doc">
      <dgm:prSet loTypeId="urn:microsoft.com/office/officeart/2005/8/layout/vList2" loCatId="list" qsTypeId="urn:microsoft.com/office/officeart/2005/8/quickstyle/simple1" qsCatId="simple" csTypeId="urn:microsoft.com/office/officeart/2005/8/colors/accent6_1" csCatId="accent6"/>
      <dgm:spPr/>
      <dgm:t>
        <a:bodyPr/>
        <a:lstStyle/>
        <a:p>
          <a:endParaRPr lang="ru-RU"/>
        </a:p>
      </dgm:t>
    </dgm:pt>
    <dgm:pt modelId="{97035900-699A-47C5-9FCB-A298C234033A}" type="pres">
      <dgm:prSet presAssocID="{EEEBCCE8-AC3F-46C3-BE8C-D56B76C30CF4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</dgm:ptLst>
  <dgm:cxnLst>
    <dgm:cxn modelId="{5124C6C4-D547-4C7D-921E-3829F534E441}" type="presOf" srcId="{EEEBCCE8-AC3F-46C3-BE8C-D56B76C30CF4}" destId="{97035900-699A-47C5-9FCB-A298C234033A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ECFCA04-9FAB-44C5-98E9-5DE6D66B0579}">
      <dsp:nvSpPr>
        <dsp:cNvPr id="0" name=""/>
        <dsp:cNvSpPr/>
      </dsp:nvSpPr>
      <dsp:spPr>
        <a:xfrm>
          <a:off x="1674" y="0"/>
          <a:ext cx="2605946" cy="2181064"/>
        </a:xfrm>
        <a:prstGeom prst="roundRect">
          <a:avLst>
            <a:gd name="adj" fmla="val 10000"/>
          </a:avLst>
        </a:prstGeom>
        <a:solidFill>
          <a:schemeClr val="bg1">
            <a:lumMod val="85000"/>
          </a:schemeClr>
        </a:solidFill>
        <a:ln w="25400" cap="flat" cmpd="sng" algn="ctr">
          <a:noFill/>
          <a:prstDash val="solid"/>
        </a:ln>
        <a:effectLst/>
      </dsp:spPr>
      <dsp:style>
        <a:lnRef idx="2">
          <a:schemeClr val="dk1">
            <a:shade val="50000"/>
          </a:schemeClr>
        </a:lnRef>
        <a:fillRef idx="1">
          <a:schemeClr val="dk1"/>
        </a:fillRef>
        <a:effectRef idx="0">
          <a:schemeClr val="dk1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>
              <a:solidFill>
                <a:schemeClr val="tx2"/>
              </a:solidFill>
            </a:rPr>
            <a:t>Внешние документы</a:t>
          </a:r>
        </a:p>
      </dsp:txBody>
      <dsp:txXfrm>
        <a:off x="1674" y="872425"/>
        <a:ext cx="2605946" cy="872425"/>
      </dsp:txXfrm>
    </dsp:sp>
    <dsp:sp modelId="{70D7ECED-2161-4D59-B1CA-E2851FA6CAAE}">
      <dsp:nvSpPr>
        <dsp:cNvPr id="0" name=""/>
        <dsp:cNvSpPr/>
      </dsp:nvSpPr>
      <dsp:spPr>
        <a:xfrm>
          <a:off x="941500" y="130863"/>
          <a:ext cx="726294" cy="726294"/>
        </a:xfrm>
        <a:prstGeom prst="ellipse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B48B9856-818F-483D-B335-DA1628D34D2B}">
      <dsp:nvSpPr>
        <dsp:cNvPr id="0" name=""/>
        <dsp:cNvSpPr/>
      </dsp:nvSpPr>
      <dsp:spPr>
        <a:xfrm>
          <a:off x="2685799" y="0"/>
          <a:ext cx="2605946" cy="2181064"/>
        </a:xfrm>
        <a:prstGeom prst="roundRect">
          <a:avLst>
            <a:gd name="adj" fmla="val 10000"/>
          </a:avLst>
        </a:prstGeom>
        <a:solidFill>
          <a:schemeClr val="bg1">
            <a:lumMod val="85000"/>
          </a:schemeClr>
        </a:solidFill>
        <a:ln w="25400" cap="flat" cmpd="sng" algn="ctr">
          <a:noFill/>
          <a:prstDash val="solid"/>
        </a:ln>
        <a:effectLst/>
      </dsp:spPr>
      <dsp:style>
        <a:lnRef idx="2">
          <a:schemeClr val="accent2">
            <a:shade val="50000"/>
          </a:schemeClr>
        </a:lnRef>
        <a:fillRef idx="1">
          <a:schemeClr val="accent2"/>
        </a:fillRef>
        <a:effectRef idx="0">
          <a:schemeClr val="accent2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>
              <a:solidFill>
                <a:schemeClr val="tx2"/>
              </a:solidFill>
            </a:rPr>
            <a:t>Внутренние документы</a:t>
          </a:r>
        </a:p>
      </dsp:txBody>
      <dsp:txXfrm>
        <a:off x="2685799" y="872425"/>
        <a:ext cx="2605946" cy="872425"/>
      </dsp:txXfrm>
    </dsp:sp>
    <dsp:sp modelId="{4970E8C2-7C0F-48F7-9313-829C85F04834}">
      <dsp:nvSpPr>
        <dsp:cNvPr id="0" name=""/>
        <dsp:cNvSpPr/>
      </dsp:nvSpPr>
      <dsp:spPr>
        <a:xfrm>
          <a:off x="3625625" y="130863"/>
          <a:ext cx="726294" cy="726294"/>
        </a:xfrm>
        <a:prstGeom prst="ellipse">
          <a:avLst/>
        </a:prstGeom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0000" r="-20000"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A9950C96-677E-4B28-B2C7-0F48B6D9A94C}">
      <dsp:nvSpPr>
        <dsp:cNvPr id="0" name=""/>
        <dsp:cNvSpPr/>
      </dsp:nvSpPr>
      <dsp:spPr>
        <a:xfrm>
          <a:off x="5369923" y="0"/>
          <a:ext cx="2605946" cy="2181064"/>
        </a:xfrm>
        <a:prstGeom prst="roundRect">
          <a:avLst>
            <a:gd name="adj" fmla="val 10000"/>
          </a:avLst>
        </a:prstGeom>
        <a:solidFill>
          <a:schemeClr val="bg1">
            <a:lumMod val="85000"/>
          </a:schemeClr>
        </a:solidFill>
        <a:ln w="25400" cap="flat" cmpd="sng" algn="ctr">
          <a:noFill/>
          <a:prstDash val="solid"/>
        </a:ln>
        <a:effectLst/>
      </dsp:spPr>
      <dsp:style>
        <a:lnRef idx="2">
          <a:schemeClr val="dk1">
            <a:shade val="50000"/>
          </a:schemeClr>
        </a:lnRef>
        <a:fillRef idx="1">
          <a:schemeClr val="dk1"/>
        </a:fillRef>
        <a:effectRef idx="0">
          <a:schemeClr val="dk1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>
              <a:solidFill>
                <a:schemeClr val="tx2"/>
              </a:solidFill>
            </a:rPr>
            <a:t>Словарь терминов</a:t>
          </a:r>
        </a:p>
      </dsp:txBody>
      <dsp:txXfrm>
        <a:off x="5369923" y="872425"/>
        <a:ext cx="2605946" cy="872425"/>
      </dsp:txXfrm>
    </dsp:sp>
    <dsp:sp modelId="{38B1167D-20B3-4CB1-AB8F-660FC565802E}">
      <dsp:nvSpPr>
        <dsp:cNvPr id="0" name=""/>
        <dsp:cNvSpPr/>
      </dsp:nvSpPr>
      <dsp:spPr>
        <a:xfrm>
          <a:off x="6309749" y="130863"/>
          <a:ext cx="726294" cy="726294"/>
        </a:xfrm>
        <a:prstGeom prst="ellipse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6000" b="-6000"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1727E547-618C-4362-BCE9-2FAE549C4D2D}">
      <dsp:nvSpPr>
        <dsp:cNvPr id="0" name=""/>
        <dsp:cNvSpPr/>
      </dsp:nvSpPr>
      <dsp:spPr>
        <a:xfrm>
          <a:off x="319101" y="1744851"/>
          <a:ext cx="7339341" cy="327159"/>
        </a:xfrm>
        <a:prstGeom prst="leftRightArrow">
          <a:avLst/>
        </a:prstGeom>
        <a:solidFill>
          <a:srgbClr val="009DDD"/>
        </a:solidFill>
        <a:ln w="25400" cap="flat" cmpd="sng" algn="ctr">
          <a:noFill/>
          <a:prstDash val="solid"/>
        </a:ln>
        <a:effectLst/>
      </dsp:spPr>
      <dsp:style>
        <a:lnRef idx="2">
          <a:schemeClr val="dk1">
            <a:shade val="50000"/>
          </a:schemeClr>
        </a:lnRef>
        <a:fillRef idx="1">
          <a:schemeClr val="dk1"/>
        </a:fillRef>
        <a:effectRef idx="0">
          <a:schemeClr val="dk1"/>
        </a:effectRef>
        <a:fontRef idx="minor">
          <a:schemeClr val="lt1"/>
        </a:fontRef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7#1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4022725" y="972185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ECB2772-715A-43AD-9516-3928938C8BB4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2865215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163" cy="511175"/>
          </a:xfrm>
          <a:prstGeom prst="rect">
            <a:avLst/>
          </a:prstGeom>
        </p:spPr>
        <p:txBody>
          <a:bodyPr vert="horz" lIns="99066" tIns="49533" rIns="99066" bIns="49533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 dirty="0">
                <a:latin typeface="Arial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4022725" y="0"/>
            <a:ext cx="3078163" cy="511175"/>
          </a:xfrm>
          <a:prstGeom prst="rect">
            <a:avLst/>
          </a:prstGeom>
        </p:spPr>
        <p:txBody>
          <a:bodyPr vert="horz" lIns="99066" tIns="49533" rIns="99066" bIns="49533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300" smtClean="0">
                <a:latin typeface="Arial"/>
              </a:defRPr>
            </a:lvl1pPr>
          </a:lstStyle>
          <a:p>
            <a:pPr>
              <a:defRPr/>
            </a:pPr>
            <a:fld id="{A538CEC1-5513-436D-917D-B83A445E3017}" type="datetimeFigureOut">
              <a:rPr lang="ru-RU"/>
              <a:pPr>
                <a:defRPr/>
              </a:pPr>
              <a:t>01.06.2022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41288" y="768350"/>
            <a:ext cx="6819900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66" tIns="49533" rIns="99066" bIns="49533" rtlCol="0" anchor="ctr"/>
          <a:lstStyle/>
          <a:p>
            <a:pPr lvl="0"/>
            <a:endParaRPr lang="ru-RU" noProof="0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709613" y="4860925"/>
            <a:ext cx="5683250" cy="4605338"/>
          </a:xfrm>
          <a:prstGeom prst="rect">
            <a:avLst/>
          </a:prstGeom>
        </p:spPr>
        <p:txBody>
          <a:bodyPr vert="horz" lIns="99066" tIns="49533" rIns="99066" bIns="49533" rtlCol="0"/>
          <a:lstStyle/>
          <a:p>
            <a:pPr lvl="0"/>
            <a:r>
              <a:rPr lang="ru-RU" noProof="0" dirty="0"/>
              <a:t>Образец текста</a:t>
            </a:r>
          </a:p>
          <a:p>
            <a:pPr lvl="1"/>
            <a:r>
              <a:rPr lang="ru-RU" noProof="0" dirty="0"/>
              <a:t>Второй уровень</a:t>
            </a:r>
          </a:p>
          <a:p>
            <a:pPr lvl="2"/>
            <a:r>
              <a:rPr lang="ru-RU" noProof="0" dirty="0"/>
              <a:t>Третий уровень</a:t>
            </a:r>
          </a:p>
          <a:p>
            <a:pPr lvl="3"/>
            <a:r>
              <a:rPr lang="ru-RU" noProof="0" dirty="0"/>
              <a:t>Четвертый уровень</a:t>
            </a:r>
          </a:p>
          <a:p>
            <a:pPr lvl="4"/>
            <a:r>
              <a:rPr lang="ru-RU" noProof="0" dirty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721850"/>
            <a:ext cx="3078163" cy="511175"/>
          </a:xfrm>
          <a:prstGeom prst="rect">
            <a:avLst/>
          </a:prstGeom>
        </p:spPr>
        <p:txBody>
          <a:bodyPr vert="horz" lIns="99066" tIns="49533" rIns="99066" bIns="49533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 dirty="0">
                <a:latin typeface="Arial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4022725" y="9721850"/>
            <a:ext cx="3078163" cy="511175"/>
          </a:xfrm>
          <a:prstGeom prst="rect">
            <a:avLst/>
          </a:prstGeom>
        </p:spPr>
        <p:txBody>
          <a:bodyPr vert="horz" lIns="99066" tIns="49533" rIns="99066" bIns="49533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300" smtClean="0">
                <a:latin typeface="Arial"/>
              </a:defRPr>
            </a:lvl1pPr>
          </a:lstStyle>
          <a:p>
            <a:pPr>
              <a:defRPr/>
            </a:pPr>
            <a:fld id="{697F90D7-D098-40B0-B5B3-E394902B954E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6937865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97F90D7-D098-40B0-B5B3-E394902B954E}" type="slidenum">
              <a:rPr lang="ru-RU" smtClean="0"/>
              <a:pPr>
                <a:defRPr/>
              </a:pPr>
              <a:t>1</a:t>
            </a:fld>
            <a:endParaRPr lang="ru-RU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7582EA-D1A3-4E3E-B514-7F83C27BAB90}" type="slidenum">
              <a:rPr lang="ru-RU" smtClean="0"/>
              <a:pPr/>
              <a:t>10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3803949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7582EA-D1A3-4E3E-B514-7F83C27BAB90}" type="slidenum">
              <a:rPr lang="ru-RU" smtClean="0"/>
              <a:pPr/>
              <a:t>11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3803949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7582EA-D1A3-4E3E-B514-7F83C27BAB90}" type="slidenum">
              <a:rPr lang="ru-RU" smtClean="0"/>
              <a:pPr/>
              <a:t>12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3803949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7582EA-D1A3-4E3E-B514-7F83C27BAB90}" type="slidenum">
              <a:rPr lang="ru-RU" smtClean="0"/>
              <a:pPr/>
              <a:t>13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3803949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7582EA-D1A3-4E3E-B514-7F83C27BAB90}" type="slidenum">
              <a:rPr lang="ru-RU" smtClean="0"/>
              <a:pPr/>
              <a:t>14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49328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7582EA-D1A3-4E3E-B514-7F83C27BAB90}" type="slidenum">
              <a:rPr lang="ru-RU" smtClean="0"/>
              <a:pPr/>
              <a:t>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380394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7582EA-D1A3-4E3E-B514-7F83C27BAB90}" type="slidenum">
              <a:rPr lang="ru-RU" smtClean="0"/>
              <a:pPr/>
              <a:t>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3803949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7582EA-D1A3-4E3E-B514-7F83C27BAB90}" type="slidenum">
              <a:rPr lang="ru-RU" smtClean="0"/>
              <a:pPr/>
              <a:t>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3803949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7582EA-D1A3-4E3E-B514-7F83C27BAB90}" type="slidenum">
              <a:rPr lang="ru-RU" smtClean="0"/>
              <a:pPr/>
              <a:t>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3803949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7582EA-D1A3-4E3E-B514-7F83C27BAB90}" type="slidenum">
              <a:rPr lang="ru-RU" smtClean="0"/>
              <a:pPr/>
              <a:t>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3803949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7582EA-D1A3-4E3E-B514-7F83C27BAB90}" type="slidenum">
              <a:rPr lang="ru-RU" smtClean="0"/>
              <a:pPr/>
              <a:t>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3803949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7582EA-D1A3-4E3E-B514-7F83C27BAB90}" type="slidenum">
              <a:rPr lang="ru-RU" smtClean="0"/>
              <a:pPr/>
              <a:t>8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3803949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7582EA-D1A3-4E3E-B514-7F83C27BAB90}" type="slidenum">
              <a:rPr lang="ru-RU" smtClean="0"/>
              <a:pPr/>
              <a:t>9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380394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раздела 1 уров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42901" y="0"/>
            <a:ext cx="5099538" cy="4608513"/>
          </a:xfrm>
          <a:prstGeom prst="rect">
            <a:avLst/>
          </a:prstGeom>
        </p:spPr>
        <p:txBody>
          <a:bodyPr anchor="ctr"/>
          <a:lstStyle>
            <a:lvl1pPr algn="l">
              <a:defRPr sz="4400">
                <a:latin typeface="HelveticaNeueCyr" panose="02000503040000020004" pitchFamily="50" charset="-52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раздела 2 уров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70938" y="1"/>
            <a:ext cx="4273062" cy="5143499"/>
          </a:xfrm>
          <a:prstGeom prst="rect">
            <a:avLst/>
          </a:prstGeom>
        </p:spPr>
        <p:txBody>
          <a:bodyPr anchor="ctr"/>
          <a:lstStyle>
            <a:lvl1pPr algn="l">
              <a:defRPr sz="3200" b="0" i="0">
                <a:solidFill>
                  <a:schemeClr val="tx1"/>
                </a:solidFill>
                <a:effectLst/>
                <a:latin typeface="HelveticaNeueCyr" panose="02000503040000020004" pitchFamily="50" charset="-52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17588588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устой слайд светлы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устой слайд темный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1443933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6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92000"/>
          </a:xfrm>
          <a:prstGeom prst="rect">
            <a:avLst/>
          </a:prstGeom>
        </p:spPr>
        <p:txBody>
          <a:bodyPr/>
          <a:lstStyle>
            <a:lvl1pPr>
              <a:defRPr sz="3200">
                <a:latin typeface="HelveticaNeueCyr" panose="02000503040000020004" pitchFamily="50" charset="-52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3101283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булеты справ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6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92000"/>
          </a:xfrm>
          <a:prstGeom prst="rect">
            <a:avLst/>
          </a:prstGeom>
        </p:spPr>
        <p:txBody>
          <a:bodyPr/>
          <a:lstStyle>
            <a:lvl1pPr>
              <a:defRPr sz="3200">
                <a:latin typeface="HelveticaNeueCyr" panose="02000503040000020004" pitchFamily="50" charset="-52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0"/>
          </p:nvPr>
        </p:nvSpPr>
        <p:spPr>
          <a:xfrm>
            <a:off x="4079875" y="792000"/>
            <a:ext cx="4818063" cy="4140363"/>
          </a:xfrm>
          <a:prstGeom prst="rect">
            <a:avLst/>
          </a:prstGeom>
        </p:spPr>
        <p:txBody>
          <a:bodyPr anchor="ctr"/>
          <a:lstStyle>
            <a:lvl1pPr marL="0" indent="0">
              <a:spcBef>
                <a:spcPts val="600"/>
              </a:spcBef>
              <a:buNone/>
              <a:defRPr sz="1800">
                <a:latin typeface="HelveticaNeueCyr" panose="02000503040000020004" pitchFamily="50" charset="-52"/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400">
                <a:solidFill>
                  <a:schemeClr val="bg1">
                    <a:lumMod val="50000"/>
                  </a:schemeClr>
                </a:solidFill>
                <a:latin typeface="HelveticaNeueCyr" panose="02000503040000020004" pitchFamily="50" charset="-52"/>
              </a:defRPr>
            </a:lvl2pPr>
            <a:lvl3pPr marL="623888" indent="-263525">
              <a:defRPr sz="1200">
                <a:solidFill>
                  <a:schemeClr val="bg1">
                    <a:lumMod val="50000"/>
                  </a:schemeClr>
                </a:solidFill>
                <a:latin typeface="HelveticaNeueCyr" panose="02000503040000020004" pitchFamily="50" charset="-52"/>
              </a:defRPr>
            </a:lvl3pPr>
            <a:lvl4pPr marL="809625" indent="-273050">
              <a:buSzPct val="70000"/>
              <a:buFont typeface="Wingdings" panose="05000000000000000000" pitchFamily="2" charset="2"/>
              <a:buChar char="Ø"/>
              <a:defRPr sz="1200">
                <a:solidFill>
                  <a:schemeClr val="bg1">
                    <a:lumMod val="50000"/>
                  </a:schemeClr>
                </a:solidFill>
                <a:latin typeface="HelveticaNeueCyr" panose="02000503040000020004" pitchFamily="50" charset="-52"/>
              </a:defRPr>
            </a:lvl4pPr>
            <a:lvl5pPr marL="1073150" indent="-263525">
              <a:buSzPct val="70000"/>
              <a:buFont typeface="Calibri" panose="020F0502020204030204" pitchFamily="34" charset="0"/>
              <a:buChar char="−"/>
              <a:defRPr sz="1200">
                <a:solidFill>
                  <a:schemeClr val="bg1">
                    <a:lumMod val="50000"/>
                  </a:schemeClr>
                </a:solidFill>
                <a:latin typeface="HelveticaNeueCyr" panose="02000503040000020004" pitchFamily="50" charset="-52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булеты слев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6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92000"/>
          </a:xfrm>
          <a:prstGeom prst="rect">
            <a:avLst/>
          </a:prstGeom>
        </p:spPr>
        <p:txBody>
          <a:bodyPr/>
          <a:lstStyle>
            <a:lvl1pPr>
              <a:defRPr sz="3200">
                <a:latin typeface="HelveticaNeueCyr" panose="02000503040000020004" pitchFamily="50" charset="-52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0"/>
          </p:nvPr>
        </p:nvSpPr>
        <p:spPr>
          <a:xfrm>
            <a:off x="70583" y="792000"/>
            <a:ext cx="4818063" cy="4201909"/>
          </a:xfrm>
          <a:prstGeom prst="rect">
            <a:avLst/>
          </a:prstGeom>
        </p:spPr>
        <p:txBody>
          <a:bodyPr anchor="ctr"/>
          <a:lstStyle>
            <a:lvl1pPr marL="0" indent="0">
              <a:spcBef>
                <a:spcPts val="600"/>
              </a:spcBef>
              <a:buNone/>
              <a:defRPr sz="1800">
                <a:latin typeface="HelveticaNeueCyr" panose="02000503040000020004" pitchFamily="50" charset="-52"/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400">
                <a:solidFill>
                  <a:schemeClr val="bg1">
                    <a:lumMod val="50000"/>
                  </a:schemeClr>
                </a:solidFill>
                <a:latin typeface="HelveticaNeueCyr" panose="02000503040000020004" pitchFamily="50" charset="-52"/>
              </a:defRPr>
            </a:lvl2pPr>
            <a:lvl3pPr marL="623888" indent="-263525">
              <a:defRPr sz="1200">
                <a:solidFill>
                  <a:schemeClr val="bg1">
                    <a:lumMod val="50000"/>
                  </a:schemeClr>
                </a:solidFill>
                <a:latin typeface="HelveticaNeueCyr" panose="02000503040000020004" pitchFamily="50" charset="-52"/>
              </a:defRPr>
            </a:lvl3pPr>
            <a:lvl4pPr marL="809625" indent="-273050">
              <a:buSzPct val="70000"/>
              <a:buFont typeface="Wingdings" panose="05000000000000000000" pitchFamily="2" charset="2"/>
              <a:buChar char="Ø"/>
              <a:defRPr sz="1200">
                <a:solidFill>
                  <a:schemeClr val="bg1">
                    <a:lumMod val="50000"/>
                  </a:schemeClr>
                </a:solidFill>
                <a:latin typeface="HelveticaNeueCyr" panose="02000503040000020004" pitchFamily="50" charset="-52"/>
              </a:defRPr>
            </a:lvl4pPr>
            <a:lvl5pPr marL="1073150" indent="-263525">
              <a:buSzPct val="70000"/>
              <a:buFont typeface="Calibri" panose="020F0502020204030204" pitchFamily="34" charset="0"/>
              <a:buChar char="−"/>
              <a:defRPr sz="1200">
                <a:solidFill>
                  <a:schemeClr val="bg1">
                    <a:lumMod val="50000"/>
                  </a:schemeClr>
                </a:solidFill>
                <a:latin typeface="HelveticaNeueCyr" panose="02000503040000020004" pitchFamily="50" charset="-52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7271241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74" r:id="rId3"/>
    <p:sldLayoutId id="2147483661" r:id="rId4"/>
    <p:sldLayoutId id="2147483676" r:id="rId5"/>
    <p:sldLayoutId id="2147483675" r:id="rId6"/>
    <p:sldLayoutId id="2147483664" r:id="rId7"/>
    <p:sldLayoutId id="2147483677" r:id="rId8"/>
  </p:sldLayoutIdLst>
  <p:hf hdr="0" ftr="0" dt="0"/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2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13" Type="http://schemas.openxmlformats.org/officeDocument/2006/relationships/diagramData" Target="../diagrams/data3.xml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microsoft.com/office/2007/relationships/diagramDrawing" Target="../diagrams/drawing2.xml"/><Relationship Id="rId17" Type="http://schemas.microsoft.com/office/2007/relationships/diagramDrawing" Target="../diagrams/drawing3.xml"/><Relationship Id="rId2" Type="http://schemas.openxmlformats.org/officeDocument/2006/relationships/notesSlide" Target="../notesSlides/notesSlide14.xml"/><Relationship Id="rId16" Type="http://schemas.openxmlformats.org/officeDocument/2006/relationships/diagramColors" Target="../diagrams/colors3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1.xml"/><Relationship Id="rId11" Type="http://schemas.openxmlformats.org/officeDocument/2006/relationships/diagramColors" Target="../diagrams/colors2.xml"/><Relationship Id="rId5" Type="http://schemas.openxmlformats.org/officeDocument/2006/relationships/diagramQuickStyle" Target="../diagrams/quickStyle1.xml"/><Relationship Id="rId15" Type="http://schemas.openxmlformats.org/officeDocument/2006/relationships/diagramQuickStyle" Target="../diagrams/quickStyle3.xml"/><Relationship Id="rId10" Type="http://schemas.openxmlformats.org/officeDocument/2006/relationships/diagramQuickStyle" Target="../diagrams/quickStyle2.xml"/><Relationship Id="rId4" Type="http://schemas.openxmlformats.org/officeDocument/2006/relationships/diagramLayout" Target="../diagrams/layout1.xml"/><Relationship Id="rId9" Type="http://schemas.openxmlformats.org/officeDocument/2006/relationships/diagramLayout" Target="../diagrams/layout2.xml"/><Relationship Id="rId14" Type="http://schemas.openxmlformats.org/officeDocument/2006/relationships/diagramLayout" Target="../diagrams/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5384800" y="2299856"/>
            <a:ext cx="3759200" cy="766618"/>
          </a:xfrm>
          <a:prstGeom prst="rect">
            <a:avLst/>
          </a:prstGeom>
          <a:solidFill>
            <a:srgbClr val="009D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2050762" y="2376339"/>
            <a:ext cx="635462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solidFill>
                  <a:schemeClr val="bg1"/>
                </a:solidFill>
                <a:latin typeface="HelveticaNeueCyr" panose="020B0604020202020204" charset="-52"/>
              </a:rPr>
              <a:t>NormaCS PRO Subscription</a:t>
            </a:r>
            <a:endParaRPr lang="ru-RU" sz="3600" b="1" dirty="0">
              <a:solidFill>
                <a:schemeClr val="bg1"/>
              </a:solidFill>
              <a:latin typeface="HelveticaNeueCyr" panose="020B0604020202020204" charset="-52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000737" y="3096618"/>
            <a:ext cx="624882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>
                <a:solidFill>
                  <a:schemeClr val="bg1"/>
                </a:solidFill>
                <a:latin typeface="HelveticaNeueCyr" panose="020B0604020202020204" charset="-52"/>
              </a:rPr>
              <a:t>Создание и ведение баз НТД в формате </a:t>
            </a:r>
            <a:r>
              <a:rPr lang="en-US" sz="2000" dirty="0">
                <a:solidFill>
                  <a:schemeClr val="bg1"/>
                </a:solidFill>
                <a:latin typeface="HelveticaNeueCyr" panose="020B0604020202020204" charset="-52"/>
              </a:rPr>
              <a:t>NormaCS</a:t>
            </a:r>
            <a:endParaRPr lang="ru-RU" sz="2000" dirty="0">
              <a:solidFill>
                <a:schemeClr val="bg1"/>
              </a:solidFill>
              <a:latin typeface="HelveticaNeueCyr" panose="020B0604020202020204" charset="-52"/>
            </a:endParaRPr>
          </a:p>
        </p:txBody>
      </p:sp>
      <p:pic>
        <p:nvPicPr>
          <p:cNvPr id="1026" name="Picture 2" descr="E:\НАНОСОФТ\ПРЕЗЕНТАЦИИ\Презентация Pro Subscription 2022\Брошюра-общая-NormaCS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01595" y="332509"/>
            <a:ext cx="2185311" cy="47105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096901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4500" y="204544"/>
            <a:ext cx="8534400" cy="485775"/>
          </a:xfrm>
        </p:spPr>
        <p:txBody>
          <a:bodyPr/>
          <a:lstStyle/>
          <a:p>
            <a:pPr algn="l"/>
            <a:r>
              <a:rPr lang="ru-RU" b="1" dirty="0">
                <a:solidFill>
                  <a:schemeClr val="tx2"/>
                </a:solidFill>
              </a:rPr>
              <a:t>Документы-изменения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93389" y="1104184"/>
            <a:ext cx="6831726" cy="15864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indent="-285750" algn="just">
              <a:spcBef>
                <a:spcPts val="600"/>
              </a:spcBef>
            </a:pPr>
            <a:r>
              <a:rPr lang="ru-RU" sz="1400" dirty="0">
                <a:solidFill>
                  <a:schemeClr val="tx2"/>
                </a:solidFill>
                <a:latin typeface="HelveticaNeueCyr" panose="020B0604020202020204" charset="-52"/>
              </a:rPr>
              <a:t>Изменения можно вносить как полноценный </a:t>
            </a:r>
            <a:r>
              <a:rPr lang="ru-RU" sz="1400" dirty="0" smtClean="0">
                <a:solidFill>
                  <a:schemeClr val="tx2"/>
                </a:solidFill>
                <a:latin typeface="HelveticaNeueCyr" panose="020B0604020202020204" charset="-52"/>
              </a:rPr>
              <a:t>документ</a:t>
            </a:r>
            <a:endParaRPr lang="ru-RU" sz="1400" dirty="0">
              <a:solidFill>
                <a:schemeClr val="tx2"/>
              </a:solidFill>
              <a:latin typeface="HelveticaNeueCyr" panose="020B0604020202020204" charset="-52"/>
            </a:endParaRPr>
          </a:p>
          <a:p>
            <a:pPr lvl="0" indent="-285750" algn="just">
              <a:spcBef>
                <a:spcPts val="600"/>
              </a:spcBef>
            </a:pPr>
            <a:r>
              <a:rPr lang="ru-RU" sz="1400" dirty="0">
                <a:solidFill>
                  <a:schemeClr val="tx2"/>
                </a:solidFill>
                <a:latin typeface="HelveticaNeueCyr" panose="020B0604020202020204" charset="-52"/>
              </a:rPr>
              <a:t>Для изменения доступны все возможности документа - ссылки, вложения, примечания, оглавление, вхождение в классификаторы и перечни и т.п. </a:t>
            </a:r>
          </a:p>
          <a:p>
            <a:pPr lvl="0" indent="-285750" algn="just">
              <a:spcBef>
                <a:spcPts val="600"/>
              </a:spcBef>
            </a:pPr>
            <a:r>
              <a:rPr lang="ru-RU" sz="1400" dirty="0">
                <a:solidFill>
                  <a:schemeClr val="tx2"/>
                </a:solidFill>
                <a:latin typeface="HelveticaNeueCyr" panose="020B0604020202020204" charset="-52"/>
              </a:rPr>
              <a:t>Изменения задаются в «обе стороны», т.е. как для изменяемого, так и для изменяющего документа можно внести список изменяемых (в которые он вносит изменения</a:t>
            </a:r>
            <a:r>
              <a:rPr lang="ru-RU" sz="1400" dirty="0" smtClean="0">
                <a:solidFill>
                  <a:schemeClr val="tx2"/>
                </a:solidFill>
                <a:latin typeface="HelveticaNeueCyr" panose="020B0604020202020204" charset="-52"/>
              </a:rPr>
              <a:t>)</a:t>
            </a:r>
            <a:endParaRPr lang="ru-RU" sz="1400" dirty="0">
              <a:solidFill>
                <a:schemeClr val="tx2"/>
              </a:solidFill>
              <a:latin typeface="HelveticaNeueCyr" panose="020B0604020202020204" charset="-52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1335" y="2785241"/>
            <a:ext cx="6443444" cy="20812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Овал 4"/>
          <p:cNvSpPr/>
          <p:nvPr/>
        </p:nvSpPr>
        <p:spPr>
          <a:xfrm>
            <a:off x="8415002" y="262760"/>
            <a:ext cx="430923" cy="430923"/>
          </a:xfrm>
          <a:prstGeom prst="ellipse">
            <a:avLst/>
          </a:prstGeom>
          <a:solidFill>
            <a:srgbClr val="009D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8408273" y="251008"/>
            <a:ext cx="452469" cy="39833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NeueCyr" panose="02000503040000020004" pitchFamily="50" charset="-52"/>
                <a:ea typeface="+mj-ea"/>
                <a:cs typeface="+mj-cs"/>
              </a:rPr>
              <a:t>9</a:t>
            </a:r>
            <a:endParaRPr kumimoji="0" lang="ru-RU" sz="240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NeueCyr" panose="02000503040000020004" pitchFamily="50" charset="-52"/>
              <a:ea typeface="+mj-ea"/>
              <a:cs typeface="+mj-cs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09606" y="2774732"/>
            <a:ext cx="212714" cy="207053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630632" y="1156138"/>
            <a:ext cx="157655" cy="157655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630632" y="1476704"/>
            <a:ext cx="157655" cy="157655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/>
          <p:cNvSpPr/>
          <p:nvPr/>
        </p:nvSpPr>
        <p:spPr>
          <a:xfrm>
            <a:off x="630632" y="1949669"/>
            <a:ext cx="157655" cy="157655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46781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3990" y="252240"/>
            <a:ext cx="8502869" cy="485775"/>
          </a:xfrm>
        </p:spPr>
        <p:txBody>
          <a:bodyPr/>
          <a:lstStyle/>
          <a:p>
            <a:pPr algn="l"/>
            <a:r>
              <a:rPr lang="ru-RU" b="1" dirty="0">
                <a:solidFill>
                  <a:schemeClr val="tx2"/>
                </a:solidFill>
              </a:rPr>
              <a:t>Автоматизация и пакетная обработка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664080" y="1461840"/>
            <a:ext cx="3164599" cy="33701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spcBef>
                <a:spcPts val="600"/>
              </a:spcBef>
            </a:pPr>
            <a:r>
              <a:rPr lang="ru-RU" sz="1400" dirty="0">
                <a:solidFill>
                  <a:schemeClr val="tx2"/>
                </a:solidFill>
                <a:latin typeface="HelveticaNeueCyr" panose="020B0604020202020204" charset="-52"/>
              </a:rPr>
              <a:t>Открытый программный интерфейс для редактирования </a:t>
            </a:r>
            <a:r>
              <a:rPr lang="ru-RU" sz="1400" dirty="0" smtClean="0">
                <a:solidFill>
                  <a:schemeClr val="tx2"/>
                </a:solidFill>
                <a:latin typeface="HelveticaNeueCyr" panose="020B0604020202020204" charset="-52"/>
              </a:rPr>
              <a:t>         и </a:t>
            </a:r>
            <a:r>
              <a:rPr lang="ru-RU" sz="1400" dirty="0">
                <a:solidFill>
                  <a:schemeClr val="tx2"/>
                </a:solidFill>
                <a:latin typeface="HelveticaNeueCyr" panose="020B0604020202020204" charset="-52"/>
              </a:rPr>
              <a:t>синхронизации </a:t>
            </a:r>
            <a:r>
              <a:rPr lang="ru-RU" sz="1400" dirty="0" smtClean="0">
                <a:solidFill>
                  <a:schemeClr val="tx2"/>
                </a:solidFill>
                <a:latin typeface="HelveticaNeueCyr" panose="020B0604020202020204" charset="-52"/>
              </a:rPr>
              <a:t>данных</a:t>
            </a:r>
            <a:endParaRPr lang="ru-RU" sz="1400" dirty="0">
              <a:solidFill>
                <a:schemeClr val="tx2"/>
              </a:solidFill>
              <a:latin typeface="HelveticaNeueCyr" panose="020B0604020202020204" charset="-52"/>
            </a:endParaRPr>
          </a:p>
          <a:p>
            <a:pPr lvl="0">
              <a:spcBef>
                <a:spcPts val="600"/>
              </a:spcBef>
            </a:pPr>
            <a:r>
              <a:rPr lang="ru-RU" sz="1400" dirty="0" smtClean="0">
                <a:solidFill>
                  <a:schemeClr val="tx2"/>
                </a:solidFill>
                <a:latin typeface="HelveticaNeueCyr" panose="020B0604020202020204" charset="-52"/>
              </a:rPr>
              <a:t>Возможность автоматизированного </a:t>
            </a:r>
            <a:r>
              <a:rPr lang="ru-RU" sz="1400" dirty="0">
                <a:solidFill>
                  <a:schemeClr val="tx2"/>
                </a:solidFill>
                <a:latin typeface="HelveticaNeueCyr" panose="020B0604020202020204" charset="-52"/>
              </a:rPr>
              <a:t>импорта библиографической информации </a:t>
            </a:r>
            <a:r>
              <a:rPr lang="ru-RU" sz="1400" dirty="0" smtClean="0">
                <a:solidFill>
                  <a:schemeClr val="tx2"/>
                </a:solidFill>
                <a:latin typeface="HelveticaNeueCyr" panose="020B0604020202020204" charset="-52"/>
              </a:rPr>
              <a:t>     и </a:t>
            </a:r>
            <a:r>
              <a:rPr lang="ru-RU" sz="1400" dirty="0">
                <a:solidFill>
                  <a:schemeClr val="tx2"/>
                </a:solidFill>
                <a:latin typeface="HelveticaNeueCyr" panose="020B0604020202020204" charset="-52"/>
              </a:rPr>
              <a:t>текстов документов из любых информационных систем и баз </a:t>
            </a:r>
            <a:r>
              <a:rPr lang="ru-RU" sz="1400" dirty="0" smtClean="0">
                <a:solidFill>
                  <a:schemeClr val="tx2"/>
                </a:solidFill>
                <a:latin typeface="HelveticaNeueCyr" panose="020B0604020202020204" charset="-52"/>
              </a:rPr>
              <a:t>данных</a:t>
            </a:r>
            <a:endParaRPr lang="ru-RU" sz="1400" dirty="0">
              <a:solidFill>
                <a:schemeClr val="tx2"/>
              </a:solidFill>
              <a:latin typeface="HelveticaNeueCyr" panose="020B0604020202020204" charset="-52"/>
            </a:endParaRPr>
          </a:p>
          <a:p>
            <a:pPr lvl="0">
              <a:spcBef>
                <a:spcPts val="600"/>
              </a:spcBef>
            </a:pPr>
            <a:r>
              <a:rPr lang="ru-RU" sz="1400" dirty="0" smtClean="0">
                <a:solidFill>
                  <a:schemeClr val="tx2"/>
                </a:solidFill>
                <a:latin typeface="HelveticaNeueCyr" panose="020B0604020202020204" charset="-52"/>
              </a:rPr>
              <a:t>Возможность </a:t>
            </a:r>
            <a:r>
              <a:rPr lang="ru-RU" sz="1400" dirty="0">
                <a:solidFill>
                  <a:schemeClr val="tx2"/>
                </a:solidFill>
                <a:latin typeface="HelveticaNeueCyr" panose="020B0604020202020204" charset="-52"/>
              </a:rPr>
              <a:t>массовой загрузки документов из файловых каталогов с сохранением </a:t>
            </a:r>
            <a:r>
              <a:rPr lang="ru-RU" sz="1400" dirty="0" smtClean="0">
                <a:solidFill>
                  <a:schemeClr val="tx2"/>
                </a:solidFill>
                <a:latin typeface="HelveticaNeueCyr" panose="020B0604020202020204" charset="-52"/>
              </a:rPr>
              <a:t>структуры</a:t>
            </a:r>
            <a:endParaRPr lang="ru-RU" sz="1400" dirty="0">
              <a:solidFill>
                <a:schemeClr val="tx2"/>
              </a:solidFill>
              <a:latin typeface="HelveticaNeueCyr" panose="020B0604020202020204" charset="-52"/>
            </a:endParaRPr>
          </a:p>
          <a:p>
            <a:pPr marL="285750" lvl="0">
              <a:spcBef>
                <a:spcPts val="600"/>
              </a:spcBef>
              <a:buBlip>
                <a:blip r:embed="rId3"/>
              </a:buBlip>
            </a:pPr>
            <a:endParaRPr lang="ru-RU" sz="1600" b="1" dirty="0">
              <a:solidFill>
                <a:srgbClr val="2CBAD5"/>
              </a:solidFill>
              <a:latin typeface="HelveticaNeueCyr" panose="020B0604020202020204" charset="-52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507" y="1534510"/>
            <a:ext cx="4077762" cy="2653846"/>
          </a:xfrm>
          <a:prstGeom prst="rect">
            <a:avLst/>
          </a:prstGeom>
          <a:ln>
            <a:solidFill>
              <a:srgbClr val="009DDC"/>
            </a:solidFill>
          </a:ln>
        </p:spPr>
      </p:pic>
      <p:sp>
        <p:nvSpPr>
          <p:cNvPr id="6" name="Овал 5"/>
          <p:cNvSpPr/>
          <p:nvPr/>
        </p:nvSpPr>
        <p:spPr>
          <a:xfrm>
            <a:off x="8415002" y="262760"/>
            <a:ext cx="430923" cy="430923"/>
          </a:xfrm>
          <a:prstGeom prst="ellipse">
            <a:avLst/>
          </a:prstGeom>
          <a:solidFill>
            <a:srgbClr val="009D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8324193" y="261518"/>
            <a:ext cx="609603" cy="39833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NeueCyr" panose="02000503040000020004" pitchFamily="50" charset="-52"/>
                <a:ea typeface="+mj-ea"/>
                <a:cs typeface="+mj-cs"/>
              </a:rPr>
              <a:t>10</a:t>
            </a:r>
            <a:endParaRPr kumimoji="0" lang="ru-RU" sz="240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NeueCyr" panose="02000503040000020004" pitchFamily="50" charset="-52"/>
              <a:ea typeface="+mj-ea"/>
              <a:cs typeface="+mj-cs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51641" y="4302646"/>
            <a:ext cx="4117871" cy="15373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170" name="Picture 2" descr="E:\НАНОСОФТ\ПРЕЗЕНТАЦИИ\Презентация Pro Subscription 2022\p1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972378" y="1514035"/>
            <a:ext cx="608613" cy="608613"/>
          </a:xfrm>
          <a:prstGeom prst="rect">
            <a:avLst/>
          </a:prstGeom>
          <a:noFill/>
        </p:spPr>
      </p:pic>
      <p:pic>
        <p:nvPicPr>
          <p:cNvPr id="7171" name="Picture 3" descr="E:\НАНОСОФТ\ПРЕЗЕНТАЦИИ\Презентация Pro Subscription 2022\p2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972378" y="2565068"/>
            <a:ext cx="608613" cy="608613"/>
          </a:xfrm>
          <a:prstGeom prst="rect">
            <a:avLst/>
          </a:prstGeom>
          <a:noFill/>
        </p:spPr>
      </p:pic>
      <p:pic>
        <p:nvPicPr>
          <p:cNvPr id="7172" name="Picture 4" descr="E:\НАНОСОФТ\ПРЕЗЕНТАЦИИ\Презентация Pro Subscription 2022\p3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972378" y="3633184"/>
            <a:ext cx="608613" cy="60861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16784910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5012" y="189180"/>
            <a:ext cx="8481848" cy="485775"/>
          </a:xfrm>
        </p:spPr>
        <p:txBody>
          <a:bodyPr/>
          <a:lstStyle/>
          <a:p>
            <a:pPr algn="l"/>
            <a:r>
              <a:rPr lang="ru-RU" b="1" dirty="0">
                <a:solidFill>
                  <a:schemeClr val="tx2"/>
                </a:solidFill>
              </a:rPr>
              <a:t>Экспорт созданной базы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514605" y="2684268"/>
            <a:ext cx="2773614" cy="18928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spcBef>
                <a:spcPts val="600"/>
              </a:spcBef>
            </a:pPr>
            <a:r>
              <a:rPr lang="ru-RU" sz="1400" dirty="0" smtClean="0">
                <a:solidFill>
                  <a:schemeClr val="tx2"/>
                </a:solidFill>
                <a:latin typeface="HelveticaNeueCyr" panose="020B0604020202020204" charset="-52"/>
              </a:rPr>
              <a:t>Возможно экспортировать как целую базу данных, так         и обновления за любой период времени</a:t>
            </a:r>
          </a:p>
          <a:p>
            <a:pPr lvl="0">
              <a:spcBef>
                <a:spcPts val="600"/>
              </a:spcBef>
            </a:pPr>
            <a:r>
              <a:rPr lang="ru-RU" sz="1400" dirty="0" smtClean="0">
                <a:solidFill>
                  <a:schemeClr val="tx2"/>
                </a:solidFill>
                <a:latin typeface="HelveticaNeueCyr" panose="020B0604020202020204" charset="-52"/>
              </a:rPr>
              <a:t>Возможна настройка обновления в автоматическом режиме с любой периодичностью</a:t>
            </a:r>
            <a:endParaRPr lang="ru-RU" sz="1200" dirty="0">
              <a:solidFill>
                <a:schemeClr val="tx2"/>
              </a:solidFill>
              <a:latin typeface="HelveticaNeueCyr" panose="020B0604020202020204" charset="-52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3981" y="1174502"/>
            <a:ext cx="3659701" cy="33083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25517" y="1258085"/>
            <a:ext cx="404648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tx2"/>
                </a:solidFill>
                <a:latin typeface="HelveticaNeueCyr" panose="020B0604020202020204" charset="-52"/>
              </a:rPr>
              <a:t>Созданные базы данных экспортируются и подключаются </a:t>
            </a:r>
            <a:endParaRPr lang="ru-RU" dirty="0" smtClean="0">
              <a:solidFill>
                <a:schemeClr val="tx2"/>
              </a:solidFill>
              <a:latin typeface="HelveticaNeueCyr" panose="020B0604020202020204" charset="-52"/>
            </a:endParaRPr>
          </a:p>
          <a:p>
            <a:r>
              <a:rPr lang="ru-RU" dirty="0" smtClean="0">
                <a:solidFill>
                  <a:schemeClr val="tx2"/>
                </a:solidFill>
                <a:latin typeface="HelveticaNeueCyr" panose="020B0604020202020204" charset="-52"/>
              </a:rPr>
              <a:t>в </a:t>
            </a:r>
            <a:r>
              <a:rPr lang="ru-RU" dirty="0">
                <a:solidFill>
                  <a:schemeClr val="tx2"/>
                </a:solidFill>
                <a:latin typeface="HelveticaNeueCyr" panose="020B0604020202020204" charset="-52"/>
              </a:rPr>
              <a:t>единое информационное </a:t>
            </a:r>
            <a:r>
              <a:rPr lang="ru-RU" dirty="0" smtClean="0">
                <a:solidFill>
                  <a:schemeClr val="tx2"/>
                </a:solidFill>
                <a:latin typeface="HelveticaNeueCyr" panose="020B0604020202020204" charset="-52"/>
              </a:rPr>
              <a:t>пространство  </a:t>
            </a:r>
            <a:endParaRPr lang="ru-RU" dirty="0">
              <a:solidFill>
                <a:schemeClr val="tx2"/>
              </a:solidFill>
              <a:latin typeface="HelveticaNeueCyr" panose="020B0604020202020204" charset="-52"/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8415002" y="262760"/>
            <a:ext cx="430923" cy="430923"/>
          </a:xfrm>
          <a:prstGeom prst="ellipse">
            <a:avLst/>
          </a:prstGeom>
          <a:solidFill>
            <a:srgbClr val="009D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8324193" y="261518"/>
            <a:ext cx="609603" cy="39833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NeueCyr" panose="02000503040000020004" pitchFamily="50" charset="-52"/>
                <a:ea typeface="+mj-ea"/>
                <a:cs typeface="+mj-cs"/>
              </a:rPr>
              <a:t>11</a:t>
            </a:r>
            <a:endParaRPr kumimoji="0" lang="ru-RU" sz="240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NeueCyr" panose="02000503040000020004" pitchFamily="50" charset="-52"/>
              <a:ea typeface="+mj-ea"/>
              <a:cs typeface="+mj-cs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645571" y="4587246"/>
            <a:ext cx="3670077" cy="152920"/>
          </a:xfrm>
          <a:prstGeom prst="rect">
            <a:avLst/>
          </a:prstGeom>
          <a:solidFill>
            <a:srgbClr val="009D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194" name="Picture 2" descr="E:\НАНОСОФТ\ПРЕЗЕНТАЦИИ\Презентация Pro Subscription 2022\u1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0971" y="2797118"/>
            <a:ext cx="744864" cy="744864"/>
          </a:xfrm>
          <a:prstGeom prst="rect">
            <a:avLst/>
          </a:prstGeom>
          <a:noFill/>
        </p:spPr>
      </p:pic>
      <p:pic>
        <p:nvPicPr>
          <p:cNvPr id="8195" name="Picture 3" descr="E:\НАНОСОФТ\ПРЕЗЕНТАЦИИ\Презентация Pro Subscription 2022\u2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10971" y="3732543"/>
            <a:ext cx="744864" cy="74486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36925597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5202624" y="3641836"/>
            <a:ext cx="3405352" cy="101950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5197370" y="2538251"/>
            <a:ext cx="3379075" cy="101950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5192115" y="1429409"/>
            <a:ext cx="3363306" cy="101950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4501" y="262759"/>
            <a:ext cx="7567448" cy="945931"/>
          </a:xfrm>
        </p:spPr>
        <p:txBody>
          <a:bodyPr/>
          <a:lstStyle/>
          <a:p>
            <a:pPr algn="l">
              <a:lnSpc>
                <a:spcPts val="3400"/>
              </a:lnSpc>
            </a:pPr>
            <a:r>
              <a:rPr lang="ru-RU" b="1" dirty="0">
                <a:solidFill>
                  <a:schemeClr val="tx2"/>
                </a:solidFill>
              </a:rPr>
              <a:t>Защита и распространение </a:t>
            </a:r>
            <a:br>
              <a:rPr lang="ru-RU" b="1" dirty="0">
                <a:solidFill>
                  <a:schemeClr val="tx2"/>
                </a:solidFill>
              </a:rPr>
            </a:br>
            <a:r>
              <a:rPr lang="ru-RU" b="1" dirty="0">
                <a:solidFill>
                  <a:schemeClr val="tx2"/>
                </a:solidFill>
              </a:rPr>
              <a:t>созданных баз данных: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391807" y="1502982"/>
            <a:ext cx="2511969" cy="35855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800"/>
              </a:spcBef>
            </a:pPr>
            <a:r>
              <a:rPr lang="ru-RU" sz="1400" dirty="0">
                <a:solidFill>
                  <a:schemeClr val="tx2"/>
                </a:solidFill>
                <a:latin typeface="HelveticaNeueCyr" panose="020B0604020202020204" charset="-52"/>
                <a:ea typeface="Verdana" panose="020B0604030504040204" pitchFamily="34" charset="0"/>
                <a:cs typeface="Verdana" panose="020B0604030504040204" pitchFamily="34" charset="0"/>
              </a:rPr>
              <a:t>Разграничение доступа </a:t>
            </a:r>
            <a:r>
              <a:rPr lang="ru-RU" sz="1400" dirty="0" smtClean="0">
                <a:solidFill>
                  <a:schemeClr val="tx2"/>
                </a:solidFill>
                <a:latin typeface="HelveticaNeueCyr" panose="020B0604020202020204" charset="-52"/>
                <a:ea typeface="Verdana" panose="020B0604030504040204" pitchFamily="34" charset="0"/>
                <a:cs typeface="Verdana" panose="020B0604030504040204" pitchFamily="34" charset="0"/>
              </a:rPr>
              <a:t>пользователей                           </a:t>
            </a:r>
            <a:r>
              <a:rPr lang="ru-RU" sz="1400" dirty="0">
                <a:solidFill>
                  <a:schemeClr val="tx2"/>
                </a:solidFill>
                <a:latin typeface="HelveticaNeueCyr" panose="020B0604020202020204" charset="-52"/>
                <a:ea typeface="Verdana" panose="020B0604030504040204" pitchFamily="34" charset="0"/>
                <a:cs typeface="Verdana" panose="020B0604030504040204" pitchFamily="34" charset="0"/>
              </a:rPr>
              <a:t>к подключенным базам </a:t>
            </a:r>
            <a:r>
              <a:rPr lang="ru-RU" sz="1400" dirty="0" smtClean="0">
                <a:solidFill>
                  <a:schemeClr val="tx2"/>
                </a:solidFill>
                <a:latin typeface="HelveticaNeueCyr" panose="020B0604020202020204" charset="-52"/>
                <a:ea typeface="Verdana" panose="020B0604030504040204" pitchFamily="34" charset="0"/>
                <a:cs typeface="Verdana" panose="020B0604030504040204" pitchFamily="34" charset="0"/>
              </a:rPr>
              <a:t>                 в </a:t>
            </a:r>
            <a:r>
              <a:rPr lang="ru-RU" sz="1400" dirty="0">
                <a:solidFill>
                  <a:schemeClr val="tx2"/>
                </a:solidFill>
                <a:latin typeface="HelveticaNeueCyr" panose="020B0604020202020204" charset="-52"/>
                <a:ea typeface="Verdana" panose="020B0604030504040204" pitchFamily="34" charset="0"/>
                <a:cs typeface="Verdana" panose="020B0604030504040204" pitchFamily="34" charset="0"/>
              </a:rPr>
              <a:t>сетевой </a:t>
            </a:r>
            <a:r>
              <a:rPr lang="ru-RU" sz="1400" dirty="0" smtClean="0">
                <a:solidFill>
                  <a:schemeClr val="tx2"/>
                </a:solidFill>
                <a:latin typeface="HelveticaNeueCyr" panose="020B0604020202020204" charset="-52"/>
                <a:ea typeface="Verdana" panose="020B0604030504040204" pitchFamily="34" charset="0"/>
                <a:cs typeface="Verdana" panose="020B0604030504040204" pitchFamily="34" charset="0"/>
              </a:rPr>
              <a:t>версии</a:t>
            </a:r>
            <a:endParaRPr lang="ru-RU" sz="1400" dirty="0">
              <a:solidFill>
                <a:schemeClr val="tx2"/>
              </a:solidFill>
              <a:latin typeface="HelveticaNeueCyr" panose="020B0604020202020204" charset="-52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spcBef>
                <a:spcPts val="1800"/>
              </a:spcBef>
            </a:pPr>
            <a:r>
              <a:rPr lang="ru-RU" sz="1400" dirty="0" smtClean="0">
                <a:solidFill>
                  <a:schemeClr val="tx2"/>
                </a:solidFill>
                <a:latin typeface="HelveticaNeueCyr" panose="020B0604020202020204" charset="-52"/>
                <a:ea typeface="Verdana" panose="020B0604030504040204" pitchFamily="34" charset="0"/>
                <a:cs typeface="Verdana" panose="020B0604030504040204" pitchFamily="34" charset="0"/>
              </a:rPr>
              <a:t>Создание </a:t>
            </a:r>
            <a:r>
              <a:rPr lang="ru-RU" sz="1400" dirty="0">
                <a:solidFill>
                  <a:schemeClr val="tx2"/>
                </a:solidFill>
                <a:latin typeface="HelveticaNeueCyr" panose="020B0604020202020204" charset="-52"/>
                <a:ea typeface="Verdana" panose="020B0604030504040204" pitchFamily="34" charset="0"/>
                <a:cs typeface="Verdana" panose="020B0604030504040204" pitchFamily="34" charset="0"/>
              </a:rPr>
              <a:t>защищенных баз данных для коммерческого или внутреннего </a:t>
            </a:r>
            <a:r>
              <a:rPr lang="ru-RU" sz="1400" dirty="0" smtClean="0">
                <a:solidFill>
                  <a:schemeClr val="tx2"/>
                </a:solidFill>
                <a:latin typeface="HelveticaNeueCyr" panose="020B0604020202020204" charset="-52"/>
                <a:ea typeface="Verdana" panose="020B0604030504040204" pitchFamily="34" charset="0"/>
                <a:cs typeface="Verdana" panose="020B0604030504040204" pitchFamily="34" charset="0"/>
              </a:rPr>
              <a:t>распространения</a:t>
            </a:r>
            <a:endParaRPr lang="ru-RU" sz="1400" dirty="0">
              <a:solidFill>
                <a:schemeClr val="tx2"/>
              </a:solidFill>
              <a:latin typeface="HelveticaNeueCyr" panose="020B0604020202020204" charset="-52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spcBef>
                <a:spcPts val="1800"/>
              </a:spcBef>
            </a:pPr>
            <a:r>
              <a:rPr lang="ru-RU" sz="1400" dirty="0" smtClean="0">
                <a:solidFill>
                  <a:schemeClr val="tx2"/>
                </a:solidFill>
                <a:latin typeface="HelveticaNeueCyr" panose="020B0604020202020204" charset="-52"/>
                <a:ea typeface="Verdana" panose="020B0604030504040204" pitchFamily="34" charset="0"/>
                <a:cs typeface="Verdana" panose="020B0604030504040204" pitchFamily="34" charset="0"/>
              </a:rPr>
              <a:t>Хранение </a:t>
            </a:r>
            <a:r>
              <a:rPr lang="ru-RU" sz="1400" dirty="0">
                <a:solidFill>
                  <a:schemeClr val="tx2"/>
                </a:solidFill>
                <a:latin typeface="HelveticaNeueCyr" panose="020B0604020202020204" charset="-52"/>
                <a:ea typeface="Verdana" panose="020B0604030504040204" pitchFamily="34" charset="0"/>
                <a:cs typeface="Verdana" panose="020B0604030504040204" pitchFamily="34" charset="0"/>
              </a:rPr>
              <a:t>документов защищенных от полного цитирования и экспорта </a:t>
            </a:r>
            <a:r>
              <a:rPr lang="ru-RU" sz="1400" dirty="0" smtClean="0">
                <a:solidFill>
                  <a:schemeClr val="tx2"/>
                </a:solidFill>
                <a:latin typeface="HelveticaNeueCyr" panose="020B0604020202020204" charset="-52"/>
                <a:ea typeface="Verdana" panose="020B0604030504040204" pitchFamily="34" charset="0"/>
                <a:cs typeface="Verdana" panose="020B0604030504040204" pitchFamily="34" charset="0"/>
              </a:rPr>
              <a:t>            в </a:t>
            </a:r>
            <a:r>
              <a:rPr lang="ru-RU" sz="1400" dirty="0">
                <a:solidFill>
                  <a:schemeClr val="tx2"/>
                </a:solidFill>
                <a:latin typeface="HelveticaNeueCyr" panose="020B0604020202020204" charset="-52"/>
                <a:ea typeface="Verdana" panose="020B0604030504040204" pitchFamily="34" charset="0"/>
                <a:cs typeface="Verdana" panose="020B0604030504040204" pitchFamily="34" charset="0"/>
              </a:rPr>
              <a:t>офисные </a:t>
            </a:r>
            <a:r>
              <a:rPr lang="ru-RU" sz="1400" dirty="0" smtClean="0">
                <a:solidFill>
                  <a:schemeClr val="tx2"/>
                </a:solidFill>
                <a:latin typeface="HelveticaNeueCyr" panose="020B0604020202020204" charset="-52"/>
                <a:ea typeface="Verdana" panose="020B0604030504040204" pitchFamily="34" charset="0"/>
                <a:cs typeface="Verdana" panose="020B0604030504040204" pitchFamily="34" charset="0"/>
              </a:rPr>
              <a:t>приложения</a:t>
            </a:r>
            <a:endParaRPr lang="ru-RU" sz="1400" dirty="0">
              <a:solidFill>
                <a:schemeClr val="tx2"/>
              </a:solidFill>
              <a:latin typeface="HelveticaNeueCyr" panose="020B0604020202020204" charset="-52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0">
              <a:spcBef>
                <a:spcPts val="1800"/>
              </a:spcBef>
            </a:pPr>
            <a:endParaRPr lang="ru-RU" sz="1400" dirty="0">
              <a:solidFill>
                <a:schemeClr val="tx2"/>
              </a:solidFill>
              <a:latin typeface="HelveticaNeueCyr" panose="020B0604020202020204" charset="-52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4508" y="1472715"/>
            <a:ext cx="3236373" cy="2736167"/>
          </a:xfrm>
          <a:prstGeom prst="rect">
            <a:avLst/>
          </a:prstGeom>
          <a:ln>
            <a:solidFill>
              <a:srgbClr val="009DDC"/>
            </a:solidFill>
          </a:ln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436" y="2911133"/>
            <a:ext cx="3561962" cy="17412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Овал 5"/>
          <p:cNvSpPr/>
          <p:nvPr/>
        </p:nvSpPr>
        <p:spPr>
          <a:xfrm>
            <a:off x="8415002" y="262760"/>
            <a:ext cx="430923" cy="430923"/>
          </a:xfrm>
          <a:prstGeom prst="ellipse">
            <a:avLst/>
          </a:prstGeom>
          <a:solidFill>
            <a:srgbClr val="009D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8345213" y="261518"/>
            <a:ext cx="547060" cy="39833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NeueCyr" panose="02000503040000020004" pitchFamily="50" charset="-52"/>
                <a:ea typeface="+mj-ea"/>
                <a:cs typeface="+mj-cs"/>
              </a:rPr>
              <a:t>12</a:t>
            </a:r>
            <a:endParaRPr kumimoji="0" lang="ru-RU" sz="240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NeueCyr" panose="02000503040000020004" pitchFamily="50" charset="-52"/>
              <a:ea typeface="+mj-ea"/>
              <a:cs typeface="+mj-cs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939862" y="1429409"/>
            <a:ext cx="147144" cy="3226676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570096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7563" y="210206"/>
            <a:ext cx="8071945" cy="1072055"/>
          </a:xfrm>
        </p:spPr>
        <p:txBody>
          <a:bodyPr/>
          <a:lstStyle/>
          <a:p>
            <a:pPr algn="l"/>
            <a:r>
              <a:rPr lang="ru-RU" sz="2400" b="1" dirty="0">
                <a:solidFill>
                  <a:schemeClr val="tx2"/>
                </a:solidFill>
              </a:rPr>
              <a:t>Объединение всех используемых НТД </a:t>
            </a:r>
            <a:r>
              <a:rPr lang="ru-RU" sz="2400" b="1" dirty="0" smtClean="0">
                <a:solidFill>
                  <a:schemeClr val="tx2"/>
                </a:solidFill>
              </a:rPr>
              <a:t/>
            </a:r>
            <a:br>
              <a:rPr lang="ru-RU" sz="2400" b="1" dirty="0" smtClean="0">
                <a:solidFill>
                  <a:schemeClr val="tx2"/>
                </a:solidFill>
              </a:rPr>
            </a:br>
            <a:r>
              <a:rPr lang="ru-RU" sz="2400" b="1" dirty="0" smtClean="0">
                <a:solidFill>
                  <a:schemeClr val="tx2"/>
                </a:solidFill>
              </a:rPr>
              <a:t>на </a:t>
            </a:r>
            <a:r>
              <a:rPr lang="ru-RU" sz="2400" b="1" dirty="0">
                <a:solidFill>
                  <a:schemeClr val="tx2"/>
                </a:solidFill>
              </a:rPr>
              <a:t>предприятии в едином информационном пространстве</a:t>
            </a:r>
            <a:r>
              <a:rPr lang="ru-RU" sz="2800" b="1" dirty="0">
                <a:solidFill>
                  <a:schemeClr val="tx2"/>
                </a:solidFill>
              </a:rPr>
              <a:t/>
            </a:r>
            <a:br>
              <a:rPr lang="ru-RU" sz="2800" b="1" dirty="0">
                <a:solidFill>
                  <a:schemeClr val="tx2"/>
                </a:solidFill>
              </a:rPr>
            </a:br>
            <a:endParaRPr lang="ru-RU" sz="2800" b="1" dirty="0">
              <a:solidFill>
                <a:schemeClr val="tx2"/>
              </a:solidFill>
            </a:endParaRP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1310011208"/>
              </p:ext>
            </p:extLst>
          </p:nvPr>
        </p:nvGraphicFramePr>
        <p:xfrm>
          <a:off x="630620" y="2731629"/>
          <a:ext cx="7977545" cy="21810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15" name="Схема 14"/>
          <p:cNvGraphicFramePr/>
          <p:nvPr>
            <p:extLst>
              <p:ext uri="{D42A27DB-BD31-4B8C-83A1-F6EECF244321}">
                <p14:modId xmlns:p14="http://schemas.microsoft.com/office/powerpoint/2010/main" val="1446128639"/>
              </p:ext>
            </p:extLst>
          </p:nvPr>
        </p:nvGraphicFramePr>
        <p:xfrm>
          <a:off x="1416570" y="1402171"/>
          <a:ext cx="1708879" cy="7944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graphicFrame>
        <p:nvGraphicFramePr>
          <p:cNvPr id="26" name="Схема 25"/>
          <p:cNvGraphicFramePr/>
          <p:nvPr>
            <p:extLst>
              <p:ext uri="{D42A27DB-BD31-4B8C-83A1-F6EECF244321}">
                <p14:modId xmlns:p14="http://schemas.microsoft.com/office/powerpoint/2010/main" val="27990430"/>
              </p:ext>
            </p:extLst>
          </p:nvPr>
        </p:nvGraphicFramePr>
        <p:xfrm>
          <a:off x="6738078" y="1207439"/>
          <a:ext cx="1349115" cy="10156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3" r:lo="rId14" r:qs="rId15" r:cs="rId16"/>
          </a:graphicData>
        </a:graphic>
      </p:graphicFrame>
      <p:sp>
        <p:nvSpPr>
          <p:cNvPr id="8" name="Овал 7"/>
          <p:cNvSpPr/>
          <p:nvPr/>
        </p:nvSpPr>
        <p:spPr>
          <a:xfrm>
            <a:off x="8415002" y="262760"/>
            <a:ext cx="430923" cy="430923"/>
          </a:xfrm>
          <a:prstGeom prst="ellipse">
            <a:avLst/>
          </a:prstGeom>
          <a:solidFill>
            <a:srgbClr val="009D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8313683" y="261518"/>
            <a:ext cx="599092" cy="39833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NeueCyr" panose="02000503040000020004" pitchFamily="50" charset="-52"/>
                <a:ea typeface="+mj-ea"/>
                <a:cs typeface="+mj-cs"/>
              </a:rPr>
              <a:t>13</a:t>
            </a:r>
            <a:endParaRPr kumimoji="0" lang="ru-RU" sz="240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NeueCyr" panose="02000503040000020004" pitchFamily="50" charset="-52"/>
              <a:ea typeface="+mj-ea"/>
              <a:cs typeface="+mj-cs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593844" y="1460947"/>
            <a:ext cx="25908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1400" dirty="0" err="1" smtClean="0">
                <a:solidFill>
                  <a:schemeClr val="tx2"/>
                </a:solidFill>
                <a:latin typeface="HelveticaNeueCyr" pitchFamily="50" charset="-52"/>
              </a:rPr>
              <a:t>ГОСТы</a:t>
            </a:r>
            <a:r>
              <a:rPr lang="ru-RU" sz="1400" dirty="0" smtClean="0">
                <a:solidFill>
                  <a:schemeClr val="tx2"/>
                </a:solidFill>
                <a:latin typeface="HelveticaNeueCyr" pitchFamily="50" charset="-52"/>
              </a:rPr>
              <a:t>, Своды Правил, РД, Нормативно-правовые документы, распоряжения органов власти и др.</a:t>
            </a:r>
            <a:endParaRPr lang="ru-RU" sz="1400" dirty="0">
              <a:solidFill>
                <a:schemeClr val="tx2"/>
              </a:solidFill>
              <a:latin typeface="HelveticaNeueCyr" pitchFamily="50" charset="-52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405356" y="1460947"/>
            <a:ext cx="2543503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1400" dirty="0" smtClean="0">
                <a:solidFill>
                  <a:schemeClr val="tx2"/>
                </a:solidFill>
                <a:latin typeface="HelveticaNeueCyr" pitchFamily="50" charset="-52"/>
              </a:rPr>
              <a:t>Стандарты организаций, Инструкции, приказы, документы из «закрытых» областей и любая другая необходимая документация</a:t>
            </a:r>
            <a:endParaRPr lang="ru-RU" sz="1400" dirty="0">
              <a:solidFill>
                <a:schemeClr val="tx2"/>
              </a:solidFill>
              <a:latin typeface="HelveticaNeueCyr" pitchFamily="50" charset="-52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6101827" y="1460947"/>
            <a:ext cx="2285434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1400" dirty="0" smtClean="0">
                <a:solidFill>
                  <a:schemeClr val="tx2"/>
                </a:solidFill>
                <a:latin typeface="HelveticaNeueCyr" pitchFamily="50" charset="-52"/>
              </a:rPr>
              <a:t>Единый терминологический словарь</a:t>
            </a:r>
            <a:endParaRPr lang="ru-RU" sz="1400" dirty="0">
              <a:solidFill>
                <a:schemeClr val="tx2"/>
              </a:solidFill>
              <a:latin typeface="HelveticaNeueCyr" pitchFamily="50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9215693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5759670" y="951345"/>
            <a:ext cx="2858820" cy="374996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8074" y="216577"/>
            <a:ext cx="8208574" cy="485775"/>
          </a:xfrm>
        </p:spPr>
        <p:txBody>
          <a:bodyPr/>
          <a:lstStyle/>
          <a:p>
            <a:pPr algn="l"/>
            <a:r>
              <a:rPr lang="ru-RU" b="1" dirty="0">
                <a:solidFill>
                  <a:schemeClr val="tx2"/>
                </a:solidFill>
              </a:rPr>
              <a:t>Программный модуль </a:t>
            </a:r>
            <a:r>
              <a:rPr lang="en-US" b="1" dirty="0">
                <a:solidFill>
                  <a:schemeClr val="tx2"/>
                </a:solidFill>
              </a:rPr>
              <a:t>NormaCS PRO</a:t>
            </a:r>
            <a:endParaRPr lang="ru-RU" b="1" dirty="0">
              <a:solidFill>
                <a:schemeClr val="tx2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913181" y="2808485"/>
            <a:ext cx="2694792" cy="19774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100"/>
              </a:lnSpc>
            </a:pPr>
            <a:r>
              <a:rPr lang="ru-RU" sz="1400" dirty="0">
                <a:solidFill>
                  <a:schemeClr val="tx2"/>
                </a:solidFill>
                <a:latin typeface="HelveticaNeueCyr" pitchFamily="50" charset="-52"/>
                <a:cs typeface="Arial" panose="020B0604020202020204" pitchFamily="34" charset="0"/>
              </a:rPr>
              <a:t>Модуль предназначен для </a:t>
            </a:r>
            <a:r>
              <a:rPr lang="ru-RU" sz="1400" dirty="0" smtClean="0">
                <a:solidFill>
                  <a:schemeClr val="tx2"/>
                </a:solidFill>
                <a:latin typeface="HelveticaNeueCyr" pitchFamily="50" charset="-52"/>
                <a:cs typeface="Arial" panose="020B0604020202020204" pitchFamily="34" charset="0"/>
              </a:rPr>
              <a:t>создания и </a:t>
            </a:r>
            <a:r>
              <a:rPr lang="ru-RU" sz="1400" dirty="0">
                <a:solidFill>
                  <a:schemeClr val="tx2"/>
                </a:solidFill>
                <a:latin typeface="HelveticaNeueCyr" pitchFamily="50" charset="-52"/>
                <a:cs typeface="Arial" panose="020B0604020202020204" pitchFamily="34" charset="0"/>
              </a:rPr>
              <a:t>редактирования </a:t>
            </a:r>
            <a:endParaRPr lang="ru-RU" sz="1400" dirty="0" smtClean="0">
              <a:solidFill>
                <a:schemeClr val="tx2"/>
              </a:solidFill>
              <a:latin typeface="HelveticaNeueCyr" pitchFamily="50" charset="-52"/>
              <a:cs typeface="Arial" panose="020B0604020202020204" pitchFamily="34" charset="0"/>
            </a:endParaRPr>
          </a:p>
          <a:p>
            <a:pPr>
              <a:lnSpc>
                <a:spcPts val="2100"/>
              </a:lnSpc>
            </a:pPr>
            <a:r>
              <a:rPr lang="ru-RU" sz="1400" dirty="0" smtClean="0">
                <a:solidFill>
                  <a:schemeClr val="tx2"/>
                </a:solidFill>
                <a:latin typeface="HelveticaNeueCyr" pitchFamily="50" charset="-52"/>
                <a:cs typeface="Arial" panose="020B0604020202020204" pitchFamily="34" charset="0"/>
              </a:rPr>
              <a:t>баз </a:t>
            </a:r>
            <a:r>
              <a:rPr lang="ru-RU" sz="1400" dirty="0">
                <a:solidFill>
                  <a:schemeClr val="tx2"/>
                </a:solidFill>
                <a:latin typeface="HelveticaNeueCyr" pitchFamily="50" charset="-52"/>
                <a:cs typeface="Arial" panose="020B0604020202020204" pitchFamily="34" charset="0"/>
              </a:rPr>
              <a:t>данных со </a:t>
            </a:r>
            <a:r>
              <a:rPr lang="ru-RU" sz="1400" dirty="0" smtClean="0">
                <a:solidFill>
                  <a:schemeClr val="tx2"/>
                </a:solidFill>
                <a:latin typeface="HelveticaNeueCyr" pitchFamily="50" charset="-52"/>
                <a:cs typeface="Arial" panose="020B0604020202020204" pitchFamily="34" charset="0"/>
              </a:rPr>
              <a:t>стандартами </a:t>
            </a:r>
            <a:r>
              <a:rPr lang="ru-RU" sz="1400" dirty="0">
                <a:solidFill>
                  <a:schemeClr val="tx2"/>
                </a:solidFill>
                <a:latin typeface="HelveticaNeueCyr" pitchFamily="50" charset="-52"/>
                <a:cs typeface="Arial" panose="020B0604020202020204" pitchFamily="34" charset="0"/>
              </a:rPr>
              <a:t>предприятия, внутренними документами, документами для служебного пользования.</a:t>
            </a:r>
          </a:p>
          <a:p>
            <a:pPr>
              <a:lnSpc>
                <a:spcPts val="2100"/>
              </a:lnSpc>
            </a:pPr>
            <a:endParaRPr lang="ru-RU" sz="1400" dirty="0">
              <a:latin typeface="HelveticaNeueCyr" pitchFamily="50" charset="-52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012" y="956483"/>
            <a:ext cx="4977765" cy="37372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Овал 7"/>
          <p:cNvSpPr/>
          <p:nvPr/>
        </p:nvSpPr>
        <p:spPr>
          <a:xfrm>
            <a:off x="8415002" y="262760"/>
            <a:ext cx="430923" cy="430923"/>
          </a:xfrm>
          <a:prstGeom prst="ellipse">
            <a:avLst/>
          </a:prstGeom>
          <a:solidFill>
            <a:srgbClr val="009D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8397763" y="261518"/>
            <a:ext cx="452469" cy="39833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NeueCyr" panose="02000503040000020004" pitchFamily="50" charset="-52"/>
                <a:ea typeface="+mj-ea"/>
                <a:cs typeface="+mj-cs"/>
              </a:rPr>
              <a:t>1</a:t>
            </a:r>
            <a:endParaRPr kumimoji="0" lang="ru-RU" sz="240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NeueCyr" panose="02000503040000020004" pitchFamily="50" charset="-52"/>
              <a:ea typeface="+mj-ea"/>
              <a:cs typeface="+mj-cs"/>
            </a:endParaRPr>
          </a:p>
        </p:txBody>
      </p:sp>
      <p:pic>
        <p:nvPicPr>
          <p:cNvPr id="4099" name="Picture 3" descr="E:\НАНОСОФТ\ПРЕЗЕНТАЦИИ\Презентация Pro Subscription 2022\img_65129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21600" y="1241665"/>
            <a:ext cx="1505178" cy="1445339"/>
          </a:xfrm>
          <a:prstGeom prst="rect">
            <a:avLst/>
          </a:prstGeom>
          <a:noFill/>
        </p:spPr>
      </p:pic>
      <p:sp>
        <p:nvSpPr>
          <p:cNvPr id="12" name="Прямоугольник 11"/>
          <p:cNvSpPr/>
          <p:nvPr/>
        </p:nvSpPr>
        <p:spPr>
          <a:xfrm>
            <a:off x="7162800" y="1242581"/>
            <a:ext cx="1447799" cy="309994"/>
          </a:xfrm>
          <a:prstGeom prst="rect">
            <a:avLst/>
          </a:prstGeom>
          <a:solidFill>
            <a:srgbClr val="009D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605408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E:\НАНОСОФТ\ПРЕЗЕНТАЦИИ\Презентация Pro Subscription 2022\212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89129" y="977462"/>
            <a:ext cx="5089076" cy="379731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5519" y="195231"/>
            <a:ext cx="9144000" cy="485775"/>
          </a:xfrm>
        </p:spPr>
        <p:txBody>
          <a:bodyPr/>
          <a:lstStyle/>
          <a:p>
            <a:pPr algn="l"/>
            <a:r>
              <a:rPr lang="ru-RU" b="1" dirty="0">
                <a:solidFill>
                  <a:schemeClr val="tx2"/>
                </a:solidFill>
              </a:rPr>
              <a:t>Решаемые задачи</a:t>
            </a: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070" y="952456"/>
            <a:ext cx="2953214" cy="38111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4231031" y="1121428"/>
            <a:ext cx="340360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>
                <a:solidFill>
                  <a:schemeClr val="tx2"/>
                </a:solidFill>
                <a:latin typeface="HelveticaNeueCyr" panose="020B0604020202020204" charset="-52"/>
              </a:rPr>
              <a:t>Надежное хранение </a:t>
            </a:r>
          </a:p>
          <a:p>
            <a:r>
              <a:rPr lang="ru-RU" sz="1400" dirty="0" smtClean="0">
                <a:solidFill>
                  <a:schemeClr val="tx2"/>
                </a:solidFill>
                <a:latin typeface="HelveticaNeueCyr" panose="020B0604020202020204" charset="-52"/>
              </a:rPr>
              <a:t>документов предприятия</a:t>
            </a:r>
            <a:endParaRPr lang="ru-RU" sz="14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4231030" y="2008423"/>
            <a:ext cx="444731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>
                <a:solidFill>
                  <a:schemeClr val="tx2"/>
                </a:solidFill>
                <a:latin typeface="HelveticaNeueCyr" panose="020B0604020202020204" charset="-52"/>
              </a:rPr>
              <a:t>Организация доступа специалистов </a:t>
            </a:r>
          </a:p>
          <a:p>
            <a:r>
              <a:rPr lang="ru-RU" sz="1400" dirty="0" smtClean="0">
                <a:solidFill>
                  <a:schemeClr val="tx2"/>
                </a:solidFill>
                <a:latin typeface="HelveticaNeueCyr" panose="020B0604020202020204" charset="-52"/>
              </a:rPr>
              <a:t>к постоянно актуализируемым текстам НТД</a:t>
            </a:r>
            <a:endParaRPr lang="ru-RU" sz="14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4231031" y="2859926"/>
            <a:ext cx="4572000" cy="73866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400" dirty="0" smtClean="0">
                <a:solidFill>
                  <a:schemeClr val="tx2"/>
                </a:solidFill>
                <a:latin typeface="HelveticaNeueCyr" panose="020B0604020202020204" charset="-52"/>
              </a:rPr>
              <a:t>Объединение всех используемых документов </a:t>
            </a:r>
          </a:p>
          <a:p>
            <a:r>
              <a:rPr lang="ru-RU" sz="1400" dirty="0" smtClean="0">
                <a:solidFill>
                  <a:schemeClr val="tx2"/>
                </a:solidFill>
                <a:latin typeface="HelveticaNeueCyr" panose="020B0604020202020204" charset="-52"/>
              </a:rPr>
              <a:t>на предприятии в единое информационное пространство</a:t>
            </a:r>
            <a:endParaRPr lang="ru-RU" sz="14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4231031" y="3880545"/>
            <a:ext cx="4572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400" dirty="0" smtClean="0">
                <a:solidFill>
                  <a:schemeClr val="tx2"/>
                </a:solidFill>
                <a:latin typeface="HelveticaNeueCyr" panose="020B0604020202020204" charset="-52"/>
              </a:rPr>
              <a:t>Единый интеллектуальный поиск </a:t>
            </a:r>
          </a:p>
          <a:p>
            <a:r>
              <a:rPr lang="ru-RU" sz="1400" dirty="0" smtClean="0">
                <a:solidFill>
                  <a:schemeClr val="tx2"/>
                </a:solidFill>
                <a:latin typeface="HelveticaNeueCyr" panose="020B0604020202020204" charset="-52"/>
              </a:rPr>
              <a:t>по всем документам</a:t>
            </a:r>
            <a:endParaRPr lang="ru-RU" sz="1400" dirty="0"/>
          </a:p>
        </p:txBody>
      </p:sp>
      <p:sp>
        <p:nvSpPr>
          <p:cNvPr id="12" name="Овал 11"/>
          <p:cNvSpPr/>
          <p:nvPr/>
        </p:nvSpPr>
        <p:spPr>
          <a:xfrm>
            <a:off x="8415002" y="262760"/>
            <a:ext cx="430923" cy="430923"/>
          </a:xfrm>
          <a:prstGeom prst="ellipse">
            <a:avLst/>
          </a:prstGeom>
          <a:solidFill>
            <a:srgbClr val="009D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Заголовок 1"/>
          <p:cNvSpPr txBox="1">
            <a:spLocks/>
          </p:cNvSpPr>
          <p:nvPr/>
        </p:nvSpPr>
        <p:spPr>
          <a:xfrm>
            <a:off x="8408273" y="251008"/>
            <a:ext cx="452469" cy="39833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NeueCyr" panose="02000503040000020004" pitchFamily="50" charset="-52"/>
                <a:ea typeface="+mj-ea"/>
                <a:cs typeface="+mj-cs"/>
              </a:rPr>
              <a:t>2</a:t>
            </a:r>
            <a:endParaRPr kumimoji="0" lang="ru-RU" sz="240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NeueCyr" panose="02000503040000020004" pitchFamily="50" charset="-52"/>
              <a:ea typeface="+mj-ea"/>
              <a:cs typeface="+mj-cs"/>
            </a:endParaRPr>
          </a:p>
        </p:txBody>
      </p:sp>
      <p:pic>
        <p:nvPicPr>
          <p:cNvPr id="2051" name="Picture 3" descr="E:\НАНОСОФТ\ПРЕЗЕНТАЦИИ\Презентация Pro Subscription 2022\img_4184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801860" y="3911293"/>
            <a:ext cx="398716" cy="399123"/>
          </a:xfrm>
          <a:prstGeom prst="rect">
            <a:avLst/>
          </a:prstGeom>
          <a:noFill/>
        </p:spPr>
      </p:pic>
      <p:pic>
        <p:nvPicPr>
          <p:cNvPr id="2052" name="Picture 4" descr="E:\НАНОСОФТ\ПРЕЗЕНТАЦИИ\Презентация Pro Subscription 2022\img_53162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797988" y="3025639"/>
            <a:ext cx="393868" cy="417739"/>
          </a:xfrm>
          <a:prstGeom prst="rect">
            <a:avLst/>
          </a:prstGeom>
          <a:noFill/>
        </p:spPr>
      </p:pic>
      <p:pic>
        <p:nvPicPr>
          <p:cNvPr id="2053" name="Picture 5" descr="E:\НАНОСОФТ\ПРЕЗЕНТАЦИИ\Презентация Pro Subscription 2022\i6.pn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796930" y="2061104"/>
            <a:ext cx="454668" cy="448985"/>
          </a:xfrm>
          <a:prstGeom prst="rect">
            <a:avLst/>
          </a:prstGeom>
          <a:noFill/>
        </p:spPr>
      </p:pic>
      <p:pic>
        <p:nvPicPr>
          <p:cNvPr id="2054" name="Picture 6" descr="E:\НАНОСОФТ\ПРЕЗЕНТАЦИИ\Презентация Pro Subscription 2022\img_4181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802511" y="1222625"/>
            <a:ext cx="366132" cy="36986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5010394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4289" y="231220"/>
            <a:ext cx="7704083" cy="485775"/>
          </a:xfrm>
        </p:spPr>
        <p:txBody>
          <a:bodyPr/>
          <a:lstStyle/>
          <a:p>
            <a:pPr algn="l"/>
            <a:r>
              <a:rPr lang="ru-RU" b="1" dirty="0">
                <a:solidFill>
                  <a:schemeClr val="tx2"/>
                </a:solidFill>
              </a:rPr>
              <a:t>Возможности </a:t>
            </a:r>
            <a:r>
              <a:rPr lang="en-US" b="1" dirty="0">
                <a:solidFill>
                  <a:schemeClr val="tx2"/>
                </a:solidFill>
              </a:rPr>
              <a:t>NormaCS PRO</a:t>
            </a:r>
            <a:endParaRPr lang="ru-RU" b="1" dirty="0">
              <a:solidFill>
                <a:schemeClr val="tx2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522381" y="1106773"/>
            <a:ext cx="4407108" cy="38625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ru-RU" sz="1400" dirty="0">
                <a:solidFill>
                  <a:schemeClr val="tx2"/>
                </a:solidFill>
                <a:latin typeface="HelveticaNeueCyr" panose="020B0604020202020204" charset="-52"/>
              </a:rPr>
              <a:t>Организация многоуровневых Классификаторов;</a:t>
            </a:r>
          </a:p>
          <a:p>
            <a:pPr lvl="0">
              <a:spcBef>
                <a:spcPts val="600"/>
              </a:spcBef>
            </a:pPr>
            <a:r>
              <a:rPr lang="ru-RU" sz="1400" dirty="0">
                <a:solidFill>
                  <a:schemeClr val="tx2"/>
                </a:solidFill>
                <a:latin typeface="HelveticaNeueCyr" panose="020B0604020202020204" charset="-52"/>
              </a:rPr>
              <a:t>Загрузка документов в форматах HTML, </a:t>
            </a:r>
            <a:r>
              <a:rPr lang="ru-RU" sz="1400" dirty="0" smtClean="0">
                <a:solidFill>
                  <a:schemeClr val="tx2"/>
                </a:solidFill>
                <a:latin typeface="HelveticaNeueCyr" panose="020B0604020202020204" charset="-52"/>
              </a:rPr>
              <a:t>TIFF, DOC</a:t>
            </a:r>
            <a:r>
              <a:rPr lang="ru-RU" sz="1400" dirty="0">
                <a:solidFill>
                  <a:schemeClr val="tx2"/>
                </a:solidFill>
                <a:latin typeface="HelveticaNeueCyr" panose="020B0604020202020204" charset="-52"/>
              </a:rPr>
              <a:t>, DOCX, RTF, DJVU и PDF, а также DWF/DWG (по запросу);</a:t>
            </a:r>
          </a:p>
          <a:p>
            <a:pPr lvl="0">
              <a:spcBef>
                <a:spcPts val="600"/>
              </a:spcBef>
            </a:pPr>
            <a:r>
              <a:rPr lang="ru-RU" sz="1400" dirty="0">
                <a:solidFill>
                  <a:schemeClr val="tx2"/>
                </a:solidFill>
                <a:latin typeface="HelveticaNeueCyr" panose="020B0604020202020204" charset="-52"/>
              </a:rPr>
              <a:t>Автоматическое создание ссылок из загружаемых документов;</a:t>
            </a:r>
          </a:p>
          <a:p>
            <a:pPr>
              <a:spcBef>
                <a:spcPts val="600"/>
              </a:spcBef>
            </a:pPr>
            <a:r>
              <a:rPr lang="ru-RU" sz="1400" dirty="0">
                <a:solidFill>
                  <a:schemeClr val="tx2"/>
                </a:solidFill>
                <a:latin typeface="HelveticaNeueCyr" panose="020B0604020202020204" charset="-52"/>
              </a:rPr>
              <a:t>Связь с документами общих и внутренних баз; </a:t>
            </a:r>
          </a:p>
          <a:p>
            <a:pPr>
              <a:spcBef>
                <a:spcPts val="600"/>
              </a:spcBef>
            </a:pPr>
            <a:r>
              <a:rPr lang="ru-RU" sz="1400" dirty="0">
                <a:solidFill>
                  <a:schemeClr val="tx2"/>
                </a:solidFill>
                <a:latin typeface="HelveticaNeueCyr" panose="020B0604020202020204" charset="-52"/>
              </a:rPr>
              <a:t>Добавление вложений к своим документам;</a:t>
            </a:r>
          </a:p>
          <a:p>
            <a:pPr lvl="0">
              <a:spcBef>
                <a:spcPts val="600"/>
              </a:spcBef>
            </a:pPr>
            <a:r>
              <a:rPr lang="ru-RU" sz="1400" dirty="0">
                <a:solidFill>
                  <a:schemeClr val="tx2"/>
                </a:solidFill>
                <a:latin typeface="HelveticaNeueCyr" panose="020B0604020202020204" charset="-52"/>
              </a:rPr>
              <a:t>Индексация загружаемых текстов документов для полнотекстового поиска;</a:t>
            </a:r>
          </a:p>
          <a:p>
            <a:pPr>
              <a:spcBef>
                <a:spcPts val="600"/>
              </a:spcBef>
            </a:pPr>
            <a:r>
              <a:rPr lang="ru-RU" sz="1400" dirty="0">
                <a:solidFill>
                  <a:schemeClr val="tx2"/>
                </a:solidFill>
                <a:latin typeface="HelveticaNeueCyr" panose="020B0604020202020204" charset="-52"/>
              </a:rPr>
              <a:t>Внесение полноценных изменений к документам, как для изменяемого, так и для изменяющего;</a:t>
            </a:r>
          </a:p>
          <a:p>
            <a:pPr lvl="0">
              <a:spcBef>
                <a:spcPts val="600"/>
              </a:spcBef>
            </a:pPr>
            <a:r>
              <a:rPr lang="ru-RU" sz="1400" dirty="0">
                <a:solidFill>
                  <a:schemeClr val="tx2"/>
                </a:solidFill>
                <a:latin typeface="HelveticaNeueCyr" panose="020B0604020202020204" charset="-52"/>
              </a:rPr>
              <a:t>Настраиваемый и интуитивно понятный интерфейс.</a:t>
            </a:r>
          </a:p>
          <a:p>
            <a:pPr lvl="0">
              <a:buBlip>
                <a:blip r:embed="rId3"/>
              </a:buBlip>
            </a:pPr>
            <a:endParaRPr lang="ru-RU" sz="1400" b="1" dirty="0">
              <a:solidFill>
                <a:srgbClr val="2CBAD5"/>
              </a:solidFill>
              <a:latin typeface="HelveticaNeueCyr" panose="020B0604020202020204" charset="-52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051" y="2491450"/>
            <a:ext cx="3692473" cy="2138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Овал 4"/>
          <p:cNvSpPr/>
          <p:nvPr/>
        </p:nvSpPr>
        <p:spPr>
          <a:xfrm>
            <a:off x="8415002" y="262760"/>
            <a:ext cx="430923" cy="430923"/>
          </a:xfrm>
          <a:prstGeom prst="ellipse">
            <a:avLst/>
          </a:prstGeom>
          <a:solidFill>
            <a:srgbClr val="009D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8408273" y="251008"/>
            <a:ext cx="452469" cy="39833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NeueCyr" panose="02000503040000020004" pitchFamily="50" charset="-52"/>
                <a:ea typeface="+mj-ea"/>
                <a:cs typeface="+mj-cs"/>
              </a:rPr>
              <a:t>3</a:t>
            </a:r>
            <a:endParaRPr kumimoji="0" lang="ru-RU" sz="240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NeueCyr" panose="02000503040000020004" pitchFamily="50" charset="-52"/>
              <a:ea typeface="+mj-ea"/>
              <a:cs typeface="+mj-cs"/>
            </a:endParaRPr>
          </a:p>
        </p:txBody>
      </p:sp>
      <p:cxnSp>
        <p:nvCxnSpPr>
          <p:cNvPr id="8" name="Прямая соединительная линия 7"/>
          <p:cNvCxnSpPr>
            <a:endCxn id="15" idx="4"/>
          </p:cNvCxnSpPr>
          <p:nvPr/>
        </p:nvCxnSpPr>
        <p:spPr>
          <a:xfrm rot="16200000" flipH="1">
            <a:off x="2809684" y="2846968"/>
            <a:ext cx="3194351" cy="4458"/>
          </a:xfrm>
          <a:prstGeom prst="line">
            <a:avLst/>
          </a:prstGeom>
          <a:ln w="38100">
            <a:solidFill>
              <a:srgbClr val="009DD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Овал 8"/>
          <p:cNvSpPr/>
          <p:nvPr/>
        </p:nvSpPr>
        <p:spPr>
          <a:xfrm>
            <a:off x="4314495" y="1188167"/>
            <a:ext cx="189186" cy="178675"/>
          </a:xfrm>
          <a:prstGeom prst="ellipse">
            <a:avLst/>
          </a:prstGeom>
          <a:solidFill>
            <a:srgbClr val="009D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/>
          <p:cNvSpPr/>
          <p:nvPr/>
        </p:nvSpPr>
        <p:spPr>
          <a:xfrm>
            <a:off x="4314495" y="1491470"/>
            <a:ext cx="189186" cy="178675"/>
          </a:xfrm>
          <a:prstGeom prst="ellipse">
            <a:avLst/>
          </a:prstGeom>
          <a:solidFill>
            <a:srgbClr val="009D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0"/>
          <p:cNvSpPr/>
          <p:nvPr/>
        </p:nvSpPr>
        <p:spPr>
          <a:xfrm>
            <a:off x="4314495" y="2686636"/>
            <a:ext cx="189186" cy="178675"/>
          </a:xfrm>
          <a:prstGeom prst="ellipse">
            <a:avLst/>
          </a:prstGeom>
          <a:solidFill>
            <a:srgbClr val="009D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11"/>
          <p:cNvSpPr/>
          <p:nvPr/>
        </p:nvSpPr>
        <p:spPr>
          <a:xfrm>
            <a:off x="4314495" y="2947899"/>
            <a:ext cx="189186" cy="178675"/>
          </a:xfrm>
          <a:prstGeom prst="ellipse">
            <a:avLst/>
          </a:prstGeom>
          <a:solidFill>
            <a:srgbClr val="009D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вал 12"/>
          <p:cNvSpPr/>
          <p:nvPr/>
        </p:nvSpPr>
        <p:spPr>
          <a:xfrm>
            <a:off x="4314495" y="3272222"/>
            <a:ext cx="189186" cy="178675"/>
          </a:xfrm>
          <a:prstGeom prst="ellipse">
            <a:avLst/>
          </a:prstGeom>
          <a:solidFill>
            <a:srgbClr val="009D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Овал 13"/>
          <p:cNvSpPr/>
          <p:nvPr/>
        </p:nvSpPr>
        <p:spPr>
          <a:xfrm>
            <a:off x="4314495" y="3743685"/>
            <a:ext cx="189186" cy="178675"/>
          </a:xfrm>
          <a:prstGeom prst="ellipse">
            <a:avLst/>
          </a:prstGeom>
          <a:solidFill>
            <a:srgbClr val="009D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Овал 14"/>
          <p:cNvSpPr/>
          <p:nvPr/>
        </p:nvSpPr>
        <p:spPr>
          <a:xfrm>
            <a:off x="4314495" y="4267698"/>
            <a:ext cx="189186" cy="178675"/>
          </a:xfrm>
          <a:prstGeom prst="ellipse">
            <a:avLst/>
          </a:prstGeom>
          <a:solidFill>
            <a:srgbClr val="009D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Овал 15"/>
          <p:cNvSpPr/>
          <p:nvPr/>
        </p:nvSpPr>
        <p:spPr>
          <a:xfrm>
            <a:off x="4314495" y="2236193"/>
            <a:ext cx="189186" cy="178675"/>
          </a:xfrm>
          <a:prstGeom prst="ellipse">
            <a:avLst/>
          </a:prstGeom>
          <a:solidFill>
            <a:srgbClr val="009D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трелка вправо 18"/>
          <p:cNvSpPr/>
          <p:nvPr/>
        </p:nvSpPr>
        <p:spPr>
          <a:xfrm>
            <a:off x="399393" y="1219698"/>
            <a:ext cx="3668110" cy="893379"/>
          </a:xfrm>
          <a:prstGeom prst="rightArrow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19042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824813" y="1364343"/>
            <a:ext cx="7346730" cy="3048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8162" y="283770"/>
            <a:ext cx="8324193" cy="1030022"/>
          </a:xfrm>
        </p:spPr>
        <p:txBody>
          <a:bodyPr/>
          <a:lstStyle/>
          <a:p>
            <a:pPr algn="l">
              <a:lnSpc>
                <a:spcPts val="3500"/>
              </a:lnSpc>
            </a:pPr>
            <a:r>
              <a:rPr lang="ru-RU" b="1" dirty="0" smtClean="0">
                <a:solidFill>
                  <a:schemeClr val="tx2"/>
                </a:solidFill>
              </a:rPr>
              <a:t>Редактируемые</a:t>
            </a:r>
            <a:br>
              <a:rPr lang="ru-RU" b="1" dirty="0" smtClean="0">
                <a:solidFill>
                  <a:schemeClr val="tx2"/>
                </a:solidFill>
              </a:rPr>
            </a:br>
            <a:r>
              <a:rPr lang="ru-RU" b="1" dirty="0" smtClean="0">
                <a:solidFill>
                  <a:schemeClr val="tx2"/>
                </a:solidFill>
              </a:rPr>
              <a:t>дополнительные </a:t>
            </a:r>
            <a:r>
              <a:rPr lang="ru-RU" b="1" dirty="0">
                <a:solidFill>
                  <a:schemeClr val="tx2"/>
                </a:solidFill>
              </a:rPr>
              <a:t>поля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77182" y="1353547"/>
            <a:ext cx="7788749" cy="9061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spcBef>
                <a:spcPts val="600"/>
              </a:spcBef>
            </a:pPr>
            <a:r>
              <a:rPr lang="ru-RU" sz="1400" dirty="0">
                <a:solidFill>
                  <a:schemeClr val="tx2"/>
                </a:solidFill>
                <a:latin typeface="HelveticaNeueCyr" panose="020B0604020202020204" charset="-52"/>
              </a:rPr>
              <a:t>Дополнительные поля настраиваются через визуальный интерфейс в два </a:t>
            </a:r>
            <a:r>
              <a:rPr lang="ru-RU" sz="1400" dirty="0" smtClean="0">
                <a:solidFill>
                  <a:schemeClr val="tx2"/>
                </a:solidFill>
                <a:latin typeface="HelveticaNeueCyr" panose="020B0604020202020204" charset="-52"/>
              </a:rPr>
              <a:t>клика</a:t>
            </a:r>
            <a:endParaRPr lang="ru-RU" sz="1400" dirty="0">
              <a:solidFill>
                <a:schemeClr val="tx2"/>
              </a:solidFill>
              <a:latin typeface="HelveticaNeueCyr" panose="020B0604020202020204" charset="-52"/>
            </a:endParaRPr>
          </a:p>
          <a:p>
            <a:pPr lvl="0" algn="just">
              <a:spcBef>
                <a:spcPts val="600"/>
              </a:spcBef>
            </a:pPr>
            <a:r>
              <a:rPr lang="ru-RU" sz="1400" dirty="0">
                <a:solidFill>
                  <a:schemeClr val="tx2"/>
                </a:solidFill>
                <a:latin typeface="HelveticaNeueCyr" panose="020B0604020202020204" charset="-52"/>
              </a:rPr>
              <a:t>Позволяет отредактировать параметры карточки документа под требования </a:t>
            </a:r>
            <a:r>
              <a:rPr lang="ru-RU" sz="1400" dirty="0" smtClean="0">
                <a:solidFill>
                  <a:schemeClr val="tx2"/>
                </a:solidFill>
                <a:latin typeface="HelveticaNeueCyr" panose="020B0604020202020204" charset="-52"/>
              </a:rPr>
              <a:t>заказчика</a:t>
            </a:r>
            <a:endParaRPr lang="ru-RU" dirty="0">
              <a:solidFill>
                <a:schemeClr val="tx2"/>
              </a:solidFill>
              <a:latin typeface="HelveticaNeueCyr" panose="020B0604020202020204" charset="-52"/>
            </a:endParaRPr>
          </a:p>
          <a:p>
            <a:pPr marL="285750" lvl="0">
              <a:buBlip>
                <a:blip r:embed="rId3"/>
              </a:buBlip>
            </a:pPr>
            <a:endParaRPr lang="ru-RU" b="1" dirty="0">
              <a:solidFill>
                <a:srgbClr val="2CBAD5"/>
              </a:solidFill>
              <a:latin typeface="HelveticaNeueCyr" panose="020B0604020202020204" charset="-52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7342" y="2161895"/>
            <a:ext cx="6687552" cy="26661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Овал 4"/>
          <p:cNvSpPr/>
          <p:nvPr/>
        </p:nvSpPr>
        <p:spPr>
          <a:xfrm>
            <a:off x="8415002" y="262760"/>
            <a:ext cx="430923" cy="430923"/>
          </a:xfrm>
          <a:prstGeom prst="ellipse">
            <a:avLst/>
          </a:prstGeom>
          <a:solidFill>
            <a:srgbClr val="009D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8387253" y="251008"/>
            <a:ext cx="452469" cy="39833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NeueCyr" panose="02000503040000020004" pitchFamily="50" charset="-52"/>
                <a:ea typeface="+mj-ea"/>
                <a:cs typeface="+mj-cs"/>
              </a:rPr>
              <a:t>4</a:t>
            </a:r>
            <a:endParaRPr kumimoji="0" lang="ru-RU" sz="240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NeueCyr" panose="02000503040000020004" pitchFamily="50" charset="-52"/>
              <a:ea typeface="+mj-ea"/>
              <a:cs typeface="+mj-cs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905966" y="2156978"/>
            <a:ext cx="224318" cy="2671875"/>
          </a:xfrm>
          <a:prstGeom prst="rect">
            <a:avLst/>
          </a:prstGeom>
          <a:solidFill>
            <a:srgbClr val="009D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901498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4192" y="320154"/>
            <a:ext cx="8439807" cy="485775"/>
          </a:xfrm>
        </p:spPr>
        <p:txBody>
          <a:bodyPr/>
          <a:lstStyle/>
          <a:p>
            <a:pPr algn="l"/>
            <a:r>
              <a:rPr lang="ru-RU" b="1" dirty="0">
                <a:solidFill>
                  <a:schemeClr val="tx2"/>
                </a:solidFill>
              </a:rPr>
              <a:t>Безлимитный читательский контур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214213" y="888096"/>
            <a:ext cx="47584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9DDD"/>
                </a:solidFill>
                <a:latin typeface="HelveticaNeueCyr" panose="020B0604020202020204" charset="-52"/>
              </a:rPr>
              <a:t>ПРЕИМУЩЕСТВА:</a:t>
            </a:r>
            <a:endParaRPr lang="ru-RU" sz="1600" b="1" dirty="0">
              <a:solidFill>
                <a:srgbClr val="2CBAD5"/>
              </a:solidFill>
              <a:latin typeface="HelveticaNeueCyr" panose="020B0604020202020204" charset="-52"/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8415002" y="262760"/>
            <a:ext cx="430923" cy="430923"/>
          </a:xfrm>
          <a:prstGeom prst="ellipse">
            <a:avLst/>
          </a:prstGeom>
          <a:solidFill>
            <a:srgbClr val="009D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8408273" y="251008"/>
            <a:ext cx="452469" cy="39833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NeueCyr" panose="02000503040000020004" pitchFamily="50" charset="-52"/>
                <a:ea typeface="+mj-ea"/>
                <a:cs typeface="+mj-cs"/>
              </a:rPr>
              <a:t>5</a:t>
            </a:r>
            <a:endParaRPr kumimoji="0" lang="ru-RU" sz="240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NeueCyr" panose="02000503040000020004" pitchFamily="50" charset="-52"/>
              <a:ea typeface="+mj-ea"/>
              <a:cs typeface="+mj-c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187672" y="3079503"/>
            <a:ext cx="1912882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0"/>
              </a:spcBef>
            </a:pPr>
            <a:r>
              <a:rPr lang="ru-RU" sz="1400" dirty="0" smtClean="0">
                <a:solidFill>
                  <a:schemeClr val="tx2"/>
                </a:solidFill>
                <a:latin typeface="HelveticaNeueCyr" panose="020B0604020202020204" charset="-52"/>
              </a:rPr>
              <a:t>Любое </a:t>
            </a:r>
            <a:r>
              <a:rPr lang="ru-RU" sz="1400" dirty="0">
                <a:solidFill>
                  <a:schemeClr val="tx2"/>
                </a:solidFill>
                <a:latin typeface="HelveticaNeueCyr" panose="020B0604020202020204" charset="-52"/>
              </a:rPr>
              <a:t>количество сотрудников предприятия </a:t>
            </a:r>
            <a:endParaRPr lang="ru-RU" sz="1400" dirty="0" smtClean="0">
              <a:solidFill>
                <a:schemeClr val="tx2"/>
              </a:solidFill>
              <a:latin typeface="HelveticaNeueCyr" panose="020B0604020202020204" charset="-52"/>
            </a:endParaRPr>
          </a:p>
          <a:p>
            <a:pPr algn="ctr">
              <a:spcBef>
                <a:spcPts val="0"/>
              </a:spcBef>
            </a:pPr>
            <a:r>
              <a:rPr lang="ru-RU" sz="1400" dirty="0" smtClean="0">
                <a:solidFill>
                  <a:schemeClr val="tx2"/>
                </a:solidFill>
                <a:latin typeface="HelveticaNeueCyr" panose="020B0604020202020204" charset="-52"/>
              </a:rPr>
              <a:t>всегда </a:t>
            </a:r>
            <a:r>
              <a:rPr lang="ru-RU" sz="1400" dirty="0">
                <a:solidFill>
                  <a:schemeClr val="tx2"/>
                </a:solidFill>
                <a:latin typeface="HelveticaNeueCyr" panose="020B0604020202020204" charset="-52"/>
              </a:rPr>
              <a:t>имеют одновременный доступ к своим </a:t>
            </a:r>
            <a:r>
              <a:rPr lang="ru-RU" sz="1400" dirty="0" smtClean="0">
                <a:solidFill>
                  <a:schemeClr val="tx2"/>
                </a:solidFill>
                <a:latin typeface="HelveticaNeueCyr" panose="020B0604020202020204" charset="-52"/>
              </a:rPr>
              <a:t>базам</a:t>
            </a:r>
            <a:endParaRPr lang="ru-RU" sz="1600" b="1" dirty="0">
              <a:solidFill>
                <a:srgbClr val="2CBAD5"/>
              </a:solidFill>
              <a:latin typeface="HelveticaNeueCyr" panose="020B0604020202020204" charset="-52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752199" y="1797236"/>
            <a:ext cx="172369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spcBef>
                <a:spcPts val="0"/>
              </a:spcBef>
            </a:pPr>
            <a:r>
              <a:rPr lang="ru-RU" sz="1400" dirty="0" smtClean="0">
                <a:solidFill>
                  <a:schemeClr val="tx2"/>
                </a:solidFill>
                <a:latin typeface="HelveticaNeueCyr" panose="020B0604020202020204" charset="-52"/>
              </a:rPr>
              <a:t>Пользователи </a:t>
            </a:r>
            <a:r>
              <a:rPr lang="ru-RU" sz="1400" dirty="0">
                <a:solidFill>
                  <a:schemeClr val="tx2"/>
                </a:solidFill>
                <a:latin typeface="HelveticaNeueCyr" panose="020B0604020202020204" charset="-52"/>
              </a:rPr>
              <a:t>используют один экземпляр сетевого клиента для доступа </a:t>
            </a:r>
            <a:endParaRPr lang="ru-RU" sz="1400" dirty="0" smtClean="0">
              <a:solidFill>
                <a:schemeClr val="tx2"/>
              </a:solidFill>
              <a:latin typeface="HelveticaNeueCyr" panose="020B0604020202020204" charset="-52"/>
            </a:endParaRPr>
          </a:p>
          <a:p>
            <a:pPr lvl="0" algn="ctr">
              <a:spcBef>
                <a:spcPts val="0"/>
              </a:spcBef>
            </a:pPr>
            <a:r>
              <a:rPr lang="ru-RU" sz="1400" dirty="0" smtClean="0">
                <a:solidFill>
                  <a:schemeClr val="tx2"/>
                </a:solidFill>
                <a:latin typeface="HelveticaNeueCyr" panose="020B0604020202020204" charset="-52"/>
              </a:rPr>
              <a:t>к </a:t>
            </a:r>
            <a:r>
              <a:rPr lang="ru-RU" sz="1400" dirty="0">
                <a:solidFill>
                  <a:schemeClr val="tx2"/>
                </a:solidFill>
                <a:latin typeface="HelveticaNeueCyr" panose="020B0604020202020204" charset="-52"/>
              </a:rPr>
              <a:t>документам внутренней </a:t>
            </a:r>
            <a:endParaRPr lang="ru-RU" sz="1400" dirty="0" smtClean="0">
              <a:solidFill>
                <a:schemeClr val="tx2"/>
              </a:solidFill>
              <a:latin typeface="HelveticaNeueCyr" panose="020B0604020202020204" charset="-52"/>
            </a:endParaRPr>
          </a:p>
          <a:p>
            <a:pPr lvl="0" algn="ctr">
              <a:spcBef>
                <a:spcPts val="0"/>
              </a:spcBef>
            </a:pPr>
            <a:r>
              <a:rPr lang="ru-RU" sz="1400" dirty="0" smtClean="0">
                <a:solidFill>
                  <a:schemeClr val="tx2"/>
                </a:solidFill>
                <a:latin typeface="HelveticaNeueCyr" panose="020B0604020202020204" charset="-52"/>
              </a:rPr>
              <a:t>и </a:t>
            </a:r>
            <a:r>
              <a:rPr lang="ru-RU" sz="1400" dirty="0">
                <a:solidFill>
                  <a:schemeClr val="tx2"/>
                </a:solidFill>
                <a:latin typeface="HelveticaNeueCyr" panose="020B0604020202020204" charset="-52"/>
              </a:rPr>
              <a:t>федеральной </a:t>
            </a:r>
            <a:r>
              <a:rPr lang="ru-RU" sz="1400" dirty="0" smtClean="0">
                <a:solidFill>
                  <a:schemeClr val="tx2"/>
                </a:solidFill>
                <a:latin typeface="HelveticaNeueCyr" panose="020B0604020202020204" charset="-52"/>
              </a:rPr>
              <a:t>баз</a:t>
            </a:r>
            <a:endParaRPr lang="ru-RU" sz="1600" b="1" dirty="0">
              <a:solidFill>
                <a:srgbClr val="2CBAD5"/>
              </a:solidFill>
              <a:latin typeface="HelveticaNeueCyr" panose="020B0604020202020204" charset="-52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316718" y="3079503"/>
            <a:ext cx="1650124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spcBef>
                <a:spcPts val="0"/>
              </a:spcBef>
            </a:pPr>
            <a:r>
              <a:rPr lang="ru-RU" sz="1400" dirty="0" smtClean="0">
                <a:solidFill>
                  <a:schemeClr val="tx2"/>
                </a:solidFill>
                <a:latin typeface="HelveticaNeueCyr" panose="020B0604020202020204" charset="-52"/>
              </a:rPr>
              <a:t>При </a:t>
            </a:r>
            <a:r>
              <a:rPr lang="ru-RU" sz="1400" dirty="0">
                <a:solidFill>
                  <a:schemeClr val="tx2"/>
                </a:solidFill>
                <a:latin typeface="HelveticaNeueCyr" panose="020B0604020202020204" charset="-52"/>
              </a:rPr>
              <a:t>работе </a:t>
            </a:r>
            <a:endParaRPr lang="ru-RU" sz="1400" dirty="0" smtClean="0">
              <a:solidFill>
                <a:schemeClr val="tx2"/>
              </a:solidFill>
              <a:latin typeface="HelveticaNeueCyr" panose="020B0604020202020204" charset="-52"/>
            </a:endParaRPr>
          </a:p>
          <a:p>
            <a:pPr lvl="0" algn="ctr">
              <a:spcBef>
                <a:spcPts val="0"/>
              </a:spcBef>
            </a:pPr>
            <a:r>
              <a:rPr lang="ru-RU" sz="1400" dirty="0" smtClean="0">
                <a:solidFill>
                  <a:schemeClr val="tx2"/>
                </a:solidFill>
                <a:latin typeface="HelveticaNeueCyr" panose="020B0604020202020204" charset="-52"/>
              </a:rPr>
              <a:t>с </a:t>
            </a:r>
            <a:r>
              <a:rPr lang="ru-RU" sz="1400" dirty="0">
                <a:solidFill>
                  <a:schemeClr val="tx2"/>
                </a:solidFill>
                <a:latin typeface="HelveticaNeueCyr" panose="020B0604020202020204" charset="-52"/>
              </a:rPr>
              <a:t>собственной базой лицензия </a:t>
            </a:r>
            <a:endParaRPr lang="ru-RU" sz="1400" dirty="0" smtClean="0">
              <a:solidFill>
                <a:schemeClr val="tx2"/>
              </a:solidFill>
              <a:latin typeface="HelveticaNeueCyr" panose="020B0604020202020204" charset="-52"/>
            </a:endParaRPr>
          </a:p>
          <a:p>
            <a:pPr lvl="0" algn="ctr">
              <a:spcBef>
                <a:spcPts val="0"/>
              </a:spcBef>
            </a:pPr>
            <a:r>
              <a:rPr lang="ru-RU" sz="1400" dirty="0" smtClean="0">
                <a:solidFill>
                  <a:schemeClr val="tx2"/>
                </a:solidFill>
                <a:latin typeface="HelveticaNeueCyr" panose="020B0604020202020204" charset="-52"/>
              </a:rPr>
              <a:t>не </a:t>
            </a:r>
            <a:r>
              <a:rPr lang="ru-RU" sz="1400" dirty="0">
                <a:solidFill>
                  <a:schemeClr val="tx2"/>
                </a:solidFill>
                <a:latin typeface="HelveticaNeueCyr" panose="020B0604020202020204" charset="-52"/>
              </a:rPr>
              <a:t>фиксируется, клиентские места остаются </a:t>
            </a:r>
            <a:r>
              <a:rPr lang="ru-RU" sz="1400" dirty="0" smtClean="0">
                <a:solidFill>
                  <a:schemeClr val="tx2"/>
                </a:solidFill>
                <a:latin typeface="HelveticaNeueCyr" panose="020B0604020202020204" charset="-52"/>
              </a:rPr>
              <a:t>свободными</a:t>
            </a:r>
            <a:endParaRPr lang="ru-RU" sz="1600" b="1" dirty="0">
              <a:solidFill>
                <a:srgbClr val="2CBAD5"/>
              </a:solidFill>
              <a:latin typeface="HelveticaNeueCyr" panose="020B0604020202020204" charset="-52"/>
            </a:endParaRPr>
          </a:p>
        </p:txBody>
      </p:sp>
      <p:pic>
        <p:nvPicPr>
          <p:cNvPr id="3076" name="Picture 4" descr="E:\НАНОСОФТ\ПРЕЗЕНТАЦИИ\Презентация Pro Subscription 2022\иконки1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12628" y="1860331"/>
            <a:ext cx="1024978" cy="1024978"/>
          </a:xfrm>
          <a:prstGeom prst="rect">
            <a:avLst/>
          </a:prstGeom>
          <a:noFill/>
        </p:spPr>
      </p:pic>
      <p:pic>
        <p:nvPicPr>
          <p:cNvPr id="3077" name="Picture 5" descr="E:\НАНОСОФТ\ПРЕЗЕНТАЦИИ\Презентация Pro Subscription 2022\иконки2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510448" y="1860331"/>
            <a:ext cx="1024978" cy="102497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7257840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767255" y="2511972"/>
            <a:ext cx="176174" cy="2312276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83236"/>
            <a:ext cx="6915807" cy="951876"/>
          </a:xfrm>
        </p:spPr>
        <p:txBody>
          <a:bodyPr/>
          <a:lstStyle/>
          <a:p>
            <a:pPr algn="l">
              <a:lnSpc>
                <a:spcPts val="3400"/>
              </a:lnSpc>
            </a:pPr>
            <a:r>
              <a:rPr lang="ru-RU" b="1" dirty="0">
                <a:solidFill>
                  <a:schemeClr val="tx2"/>
                </a:solidFill>
              </a:rPr>
              <a:t>Вложения в пользовательские документы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50400" y="1547897"/>
            <a:ext cx="7799918" cy="8390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ts val="2000"/>
              </a:lnSpc>
            </a:pPr>
            <a:r>
              <a:rPr lang="ru-RU" sz="1400" dirty="0">
                <a:solidFill>
                  <a:schemeClr val="tx2"/>
                </a:solidFill>
                <a:latin typeface="HelveticaNeueCyr" panose="020B0604020202020204" charset="-52"/>
              </a:rPr>
              <a:t>К своим документам можно добавлять дополнительный контент – файлы в произвольном формате для заполнения форм или расчетов, векторную графику, большие таблицы, схемы и карты высокого разрешения в PDF или TIFF формате и многое другое.</a:t>
            </a:r>
          </a:p>
        </p:txBody>
      </p:sp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0638" y="2490952"/>
            <a:ext cx="7130255" cy="23110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621141" y="1139564"/>
            <a:ext cx="33575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9DD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чего нужны вложения?</a:t>
            </a:r>
          </a:p>
        </p:txBody>
      </p:sp>
      <p:sp>
        <p:nvSpPr>
          <p:cNvPr id="6" name="Овал 5"/>
          <p:cNvSpPr/>
          <p:nvPr/>
        </p:nvSpPr>
        <p:spPr>
          <a:xfrm>
            <a:off x="8415002" y="262760"/>
            <a:ext cx="430923" cy="430923"/>
          </a:xfrm>
          <a:prstGeom prst="ellipse">
            <a:avLst/>
          </a:prstGeom>
          <a:solidFill>
            <a:srgbClr val="009D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8408273" y="251008"/>
            <a:ext cx="452469" cy="39833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NeueCyr" panose="02000503040000020004" pitchFamily="50" charset="-52"/>
                <a:ea typeface="+mj-ea"/>
                <a:cs typeface="+mj-cs"/>
              </a:rPr>
              <a:t>6</a:t>
            </a:r>
            <a:endParaRPr kumimoji="0" lang="ru-RU" sz="240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NeueCyr" panose="02000503040000020004" pitchFamily="50" charset="-52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5204921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3477" y="246584"/>
            <a:ext cx="7147036" cy="1067208"/>
          </a:xfrm>
        </p:spPr>
        <p:txBody>
          <a:bodyPr/>
          <a:lstStyle/>
          <a:p>
            <a:pPr algn="l">
              <a:lnSpc>
                <a:spcPts val="3400"/>
              </a:lnSpc>
            </a:pPr>
            <a:r>
              <a:rPr lang="ru-RU" b="1" dirty="0">
                <a:solidFill>
                  <a:schemeClr val="tx2"/>
                </a:solidFill>
              </a:rPr>
              <a:t>Вложения </a:t>
            </a:r>
            <a:r>
              <a:rPr lang="ru-RU" b="1" dirty="0" smtClean="0">
                <a:solidFill>
                  <a:schemeClr val="tx2"/>
                </a:solidFill>
              </a:rPr>
              <a:t/>
            </a:r>
            <a:br>
              <a:rPr lang="ru-RU" b="1" dirty="0" smtClean="0">
                <a:solidFill>
                  <a:schemeClr val="tx2"/>
                </a:solidFill>
              </a:rPr>
            </a:br>
            <a:r>
              <a:rPr lang="ru-RU" b="1" dirty="0" smtClean="0">
                <a:solidFill>
                  <a:schemeClr val="tx2"/>
                </a:solidFill>
              </a:rPr>
              <a:t>в </a:t>
            </a:r>
            <a:r>
              <a:rPr lang="ru-RU" b="1" dirty="0">
                <a:solidFill>
                  <a:schemeClr val="tx2"/>
                </a:solidFill>
              </a:rPr>
              <a:t>пользовательские документы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52" y="1642287"/>
            <a:ext cx="2359435" cy="29854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spcBef>
                <a:spcPts val="1200"/>
              </a:spcBef>
            </a:pPr>
            <a:r>
              <a:rPr lang="ru-RU" sz="1400" dirty="0">
                <a:solidFill>
                  <a:schemeClr val="tx2"/>
                </a:solidFill>
                <a:latin typeface="HelveticaNeueCyr" panose="020B0604020202020204" charset="-52"/>
              </a:rPr>
              <a:t>Возможность предпросмотра вложения в клиенте </a:t>
            </a:r>
            <a:r>
              <a:rPr lang="en-US" sz="1400" dirty="0">
                <a:solidFill>
                  <a:schemeClr val="tx2"/>
                </a:solidFill>
                <a:latin typeface="HelveticaNeueCyr" panose="020B0604020202020204" charset="-52"/>
              </a:rPr>
              <a:t>NormaCS</a:t>
            </a:r>
            <a:r>
              <a:rPr lang="ru-RU" sz="1400" dirty="0">
                <a:solidFill>
                  <a:schemeClr val="tx2"/>
                </a:solidFill>
                <a:latin typeface="HelveticaNeueCyr" panose="020B0604020202020204" charset="-52"/>
              </a:rPr>
              <a:t>, или его </a:t>
            </a:r>
            <a:r>
              <a:rPr lang="ru-RU" sz="1400" dirty="0" smtClean="0">
                <a:solidFill>
                  <a:schemeClr val="tx2"/>
                </a:solidFill>
                <a:latin typeface="HelveticaNeueCyr" panose="020B0604020202020204" charset="-52"/>
              </a:rPr>
              <a:t>выгрузка</a:t>
            </a:r>
            <a:endParaRPr lang="ru-RU" sz="1400" dirty="0">
              <a:solidFill>
                <a:schemeClr val="tx2"/>
              </a:solidFill>
              <a:latin typeface="HelveticaNeueCyr" panose="020B0604020202020204" charset="-52"/>
            </a:endParaRPr>
          </a:p>
          <a:p>
            <a:pPr lvl="0">
              <a:spcBef>
                <a:spcPts val="1200"/>
              </a:spcBef>
            </a:pPr>
            <a:r>
              <a:rPr lang="ru-RU" sz="1400" dirty="0">
                <a:solidFill>
                  <a:schemeClr val="tx2"/>
                </a:solidFill>
                <a:latin typeface="HelveticaNeueCyr" panose="020B0604020202020204" charset="-52"/>
              </a:rPr>
              <a:t>Возможность скопировать прямую normacs-ссылку для открытия предпросмотра в </a:t>
            </a:r>
            <a:r>
              <a:rPr lang="ru-RU" sz="1400" dirty="0" smtClean="0">
                <a:solidFill>
                  <a:schemeClr val="tx2"/>
                </a:solidFill>
                <a:latin typeface="HelveticaNeueCyr" panose="020B0604020202020204" charset="-52"/>
              </a:rPr>
              <a:t>системе</a:t>
            </a:r>
            <a:endParaRPr lang="ru-RU" sz="1400" dirty="0">
              <a:solidFill>
                <a:schemeClr val="tx2"/>
              </a:solidFill>
              <a:latin typeface="HelveticaNeueCyr" panose="020B0604020202020204" charset="-52"/>
            </a:endParaRPr>
          </a:p>
          <a:p>
            <a:pPr lvl="0">
              <a:spcBef>
                <a:spcPts val="1200"/>
              </a:spcBef>
            </a:pPr>
            <a:r>
              <a:rPr lang="ru-RU" sz="1400" dirty="0">
                <a:solidFill>
                  <a:schemeClr val="tx2"/>
                </a:solidFill>
                <a:latin typeface="HelveticaNeueCyr" panose="020B0604020202020204" charset="-52"/>
              </a:rPr>
              <a:t>Работа с вложениями доступна и через API </a:t>
            </a:r>
            <a:r>
              <a:rPr lang="ru-RU" sz="1400" dirty="0" err="1">
                <a:solidFill>
                  <a:schemeClr val="tx2"/>
                </a:solidFill>
                <a:latin typeface="HelveticaNeueCyr" panose="020B0604020202020204" charset="-52"/>
              </a:rPr>
              <a:t>NormaCS</a:t>
            </a:r>
            <a:r>
              <a:rPr lang="ru-RU" sz="1400" dirty="0">
                <a:solidFill>
                  <a:schemeClr val="tx2"/>
                </a:solidFill>
                <a:latin typeface="HelveticaNeueCyr" panose="020B0604020202020204" charset="-52"/>
              </a:rPr>
              <a:t> </a:t>
            </a:r>
            <a:r>
              <a:rPr lang="ru-RU" sz="1400" dirty="0" smtClean="0">
                <a:solidFill>
                  <a:schemeClr val="tx2"/>
                </a:solidFill>
                <a:latin typeface="HelveticaNeueCyr" panose="020B0604020202020204" charset="-52"/>
              </a:rPr>
              <a:t>PRO</a:t>
            </a:r>
            <a:endParaRPr lang="ru-RU" sz="1200" b="1" dirty="0">
              <a:solidFill>
                <a:srgbClr val="2CBAD5"/>
              </a:solidFill>
              <a:latin typeface="HelveticaNeueCyr" panose="020B0604020202020204" charset="-52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6297" y="1639614"/>
            <a:ext cx="4969709" cy="2680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Овал 4"/>
          <p:cNvSpPr/>
          <p:nvPr/>
        </p:nvSpPr>
        <p:spPr>
          <a:xfrm>
            <a:off x="8415002" y="262760"/>
            <a:ext cx="430923" cy="430923"/>
          </a:xfrm>
          <a:prstGeom prst="ellipse">
            <a:avLst/>
          </a:prstGeom>
          <a:solidFill>
            <a:srgbClr val="009D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8408273" y="261518"/>
            <a:ext cx="452469" cy="39833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NeueCyr" panose="02000503040000020004" pitchFamily="50" charset="-52"/>
                <a:ea typeface="+mj-ea"/>
                <a:cs typeface="+mj-cs"/>
              </a:rPr>
              <a:t>7</a:t>
            </a:r>
            <a:endParaRPr kumimoji="0" lang="ru-RU" sz="240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NeueCyr" panose="02000503040000020004" pitchFamily="50" charset="-52"/>
              <a:ea typeface="+mj-ea"/>
              <a:cs typeface="+mj-cs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717160" y="4412343"/>
            <a:ext cx="4905828" cy="145143"/>
          </a:xfrm>
          <a:prstGeom prst="rect">
            <a:avLst/>
          </a:prstGeom>
          <a:solidFill>
            <a:srgbClr val="009D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125" name="Picture 5" descr="E:\НАНОСОФТ\ПРЕЗЕНТАЦИИ\Презентация Pro Subscription 2022\i3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82748" y="3923152"/>
            <a:ext cx="663300" cy="663300"/>
          </a:xfrm>
          <a:prstGeom prst="rect">
            <a:avLst/>
          </a:prstGeom>
          <a:noFill/>
        </p:spPr>
      </p:pic>
      <p:pic>
        <p:nvPicPr>
          <p:cNvPr id="5126" name="Picture 6" descr="E:\НАНОСОФТ\ПРЕЗЕНТАЦИИ\Презентация Pro Subscription 2022\i1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82748" y="1775096"/>
            <a:ext cx="663300" cy="663300"/>
          </a:xfrm>
          <a:prstGeom prst="rect">
            <a:avLst/>
          </a:prstGeom>
          <a:noFill/>
        </p:spPr>
      </p:pic>
      <p:pic>
        <p:nvPicPr>
          <p:cNvPr id="5127" name="Picture 7" descr="E:\НАНОСОФТ\ПРЕЗЕНТАЦИИ\Презентация Pro Subscription 2022\i2.pn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82748" y="2869489"/>
            <a:ext cx="663300" cy="6633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867676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3" descr="E:\НАНОСОФТ\ПРЕЗЕНТАЦИИ\Презентация Pro Subscription 2022\ш5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flipV="1">
            <a:off x="5993419" y="2963917"/>
            <a:ext cx="2903592" cy="1408386"/>
          </a:xfrm>
          <a:prstGeom prst="rect">
            <a:avLst/>
          </a:prstGeom>
          <a:noFill/>
        </p:spPr>
      </p:pic>
      <p:pic>
        <p:nvPicPr>
          <p:cNvPr id="6147" name="Picture 3" descr="E:\НАНОСОФТ\ПРЕЗЕНТАЦИИ\Презентация Pro Subscription 2022\ш5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977649" y="1702677"/>
            <a:ext cx="2903592" cy="1303282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578" y="204544"/>
            <a:ext cx="7683063" cy="485775"/>
          </a:xfrm>
        </p:spPr>
        <p:txBody>
          <a:bodyPr/>
          <a:lstStyle/>
          <a:p>
            <a:pPr algn="l"/>
            <a:r>
              <a:rPr lang="ru-RU" b="1" dirty="0">
                <a:solidFill>
                  <a:schemeClr val="tx2"/>
                </a:solidFill>
              </a:rPr>
              <a:t>Индексация </a:t>
            </a:r>
            <a:r>
              <a:rPr lang="en-US" b="1" dirty="0" smtClean="0">
                <a:solidFill>
                  <a:schemeClr val="tx2"/>
                </a:solidFill>
              </a:rPr>
              <a:t/>
            </a:r>
            <a:br>
              <a:rPr lang="en-US" b="1" dirty="0" smtClean="0">
                <a:solidFill>
                  <a:schemeClr val="tx2"/>
                </a:solidFill>
              </a:rPr>
            </a:br>
            <a:r>
              <a:rPr lang="en-US" b="1" dirty="0" smtClean="0">
                <a:solidFill>
                  <a:schemeClr val="tx2"/>
                </a:solidFill>
              </a:rPr>
              <a:t>PDF</a:t>
            </a:r>
            <a:endParaRPr lang="ru-RU" b="1" dirty="0">
              <a:solidFill>
                <a:schemeClr val="tx2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159069" y="1860930"/>
            <a:ext cx="2596056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spcBef>
                <a:spcPts val="600"/>
              </a:spcBef>
            </a:pPr>
            <a:r>
              <a:rPr lang="ru-RU" sz="1400" dirty="0">
                <a:solidFill>
                  <a:schemeClr val="tx2"/>
                </a:solidFill>
                <a:latin typeface="HelveticaNeueCyr" panose="020B0604020202020204" charset="-52"/>
              </a:rPr>
              <a:t>Доступна индексация имеющегося в PDF текстового слоя для полнотекстового </a:t>
            </a:r>
            <a:r>
              <a:rPr lang="ru-RU" sz="1400" dirty="0" smtClean="0">
                <a:solidFill>
                  <a:schemeClr val="tx2"/>
                </a:solidFill>
                <a:latin typeface="HelveticaNeueCyr" panose="020B0604020202020204" charset="-52"/>
              </a:rPr>
              <a:t>поиска</a:t>
            </a:r>
          </a:p>
          <a:p>
            <a:pPr lvl="0">
              <a:spcBef>
                <a:spcPts val="600"/>
              </a:spcBef>
            </a:pPr>
            <a:endParaRPr lang="ru-RU" sz="1400" dirty="0">
              <a:solidFill>
                <a:schemeClr val="tx2"/>
              </a:solidFill>
              <a:latin typeface="HelveticaNeueCyr" panose="020B0604020202020204" charset="-52"/>
            </a:endParaRPr>
          </a:p>
          <a:p>
            <a:pPr lvl="0">
              <a:spcBef>
                <a:spcPts val="600"/>
              </a:spcBef>
            </a:pPr>
            <a:r>
              <a:rPr lang="ru-RU" sz="1400" dirty="0" smtClean="0">
                <a:solidFill>
                  <a:schemeClr val="tx2"/>
                </a:solidFill>
                <a:latin typeface="HelveticaNeueCyr" panose="020B0604020202020204" charset="-52"/>
              </a:rPr>
              <a:t>Доступен </a:t>
            </a:r>
            <a:r>
              <a:rPr lang="ru-RU" sz="1400" dirty="0">
                <a:solidFill>
                  <a:schemeClr val="tx2"/>
                </a:solidFill>
                <a:latin typeface="HelveticaNeueCyr" panose="020B0604020202020204" charset="-52"/>
              </a:rPr>
              <a:t>поиск не только внутри текста этого документа, но и поиск по тексту документа внутри всей </a:t>
            </a:r>
            <a:r>
              <a:rPr lang="ru-RU" sz="1400" dirty="0" smtClean="0">
                <a:solidFill>
                  <a:schemeClr val="tx2"/>
                </a:solidFill>
                <a:latin typeface="HelveticaNeueCyr" panose="020B0604020202020204" charset="-52"/>
              </a:rPr>
              <a:t>базы</a:t>
            </a:r>
            <a:endParaRPr lang="ru-RU" sz="1400" dirty="0">
              <a:solidFill>
                <a:schemeClr val="tx2"/>
              </a:solidFill>
              <a:latin typeface="HelveticaNeueCyr" panose="020B0604020202020204" charset="-52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422" y="1777552"/>
            <a:ext cx="5441458" cy="2541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Овал 4"/>
          <p:cNvSpPr/>
          <p:nvPr/>
        </p:nvSpPr>
        <p:spPr>
          <a:xfrm>
            <a:off x="8415002" y="262760"/>
            <a:ext cx="430923" cy="430923"/>
          </a:xfrm>
          <a:prstGeom prst="ellipse">
            <a:avLst/>
          </a:prstGeom>
          <a:solidFill>
            <a:srgbClr val="009D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8408273" y="251008"/>
            <a:ext cx="452469" cy="39833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NeueCyr" panose="02000503040000020004" pitchFamily="50" charset="-52"/>
                <a:ea typeface="+mj-ea"/>
                <a:cs typeface="+mj-cs"/>
              </a:rPr>
              <a:t>8</a:t>
            </a:r>
            <a:endParaRPr kumimoji="0" lang="ru-RU" sz="240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NeueCyr" panose="02000503040000020004" pitchFamily="50" charset="-52"/>
              <a:ea typeface="+mj-ea"/>
              <a:cs typeface="+mj-cs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25516" y="4403833"/>
            <a:ext cx="7809187" cy="147143"/>
          </a:xfrm>
          <a:prstGeom prst="rect">
            <a:avLst/>
          </a:prstGeom>
          <a:solidFill>
            <a:srgbClr val="009D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8419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nanoCAD Plus 8">
      <a:dk1>
        <a:srgbClr val="4CBBC7"/>
      </a:dk1>
      <a:lt1>
        <a:srgbClr val="FFFFFF"/>
      </a:lt1>
      <a:dk2>
        <a:srgbClr val="000000"/>
      </a:dk2>
      <a:lt2>
        <a:srgbClr val="FFFFFF"/>
      </a:lt2>
      <a:accent1>
        <a:srgbClr val="0563C1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nanoCAD Plus 8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Официальная.thmx</Template>
  <TotalTime>11311</TotalTime>
  <Words>551</Words>
  <Application>Microsoft Office PowerPoint</Application>
  <PresentationFormat>Экран (16:9)</PresentationFormat>
  <Paragraphs>98</Paragraphs>
  <Slides>14</Slides>
  <Notes>14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0" baseType="lpstr">
      <vt:lpstr>Arial</vt:lpstr>
      <vt:lpstr>Wingdings</vt:lpstr>
      <vt:lpstr>Calibri</vt:lpstr>
      <vt:lpstr>HelveticaNeueCyr</vt:lpstr>
      <vt:lpstr>Verdana</vt:lpstr>
      <vt:lpstr>Тема Office</vt:lpstr>
      <vt:lpstr>Презентация PowerPoint</vt:lpstr>
      <vt:lpstr>Программный модуль NormaCS PRO</vt:lpstr>
      <vt:lpstr>Решаемые задачи</vt:lpstr>
      <vt:lpstr>Возможности NormaCS PRO</vt:lpstr>
      <vt:lpstr>Редактируемые дополнительные поля </vt:lpstr>
      <vt:lpstr>Безлимитный читательский контур</vt:lpstr>
      <vt:lpstr>Вложения в пользовательские документы</vt:lpstr>
      <vt:lpstr>Вложения  в пользовательские документы</vt:lpstr>
      <vt:lpstr>Индексация  PDF</vt:lpstr>
      <vt:lpstr>Документы-изменения</vt:lpstr>
      <vt:lpstr>Автоматизация и пакетная обработка</vt:lpstr>
      <vt:lpstr>Экспорт созданной базы</vt:lpstr>
      <vt:lpstr>Защита и распространение  созданных баз данных:</vt:lpstr>
      <vt:lpstr>Объединение всех используемых НТД  на предприятии в едином информационном пространстве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Название презентации</dc:title>
  <dc:creator>Ekaterina A. Pokrovskaja</dc:creator>
  <cp:lastModifiedBy>Александр Морковин</cp:lastModifiedBy>
  <cp:revision>958</cp:revision>
  <cp:lastPrinted>2017-09-18T12:45:30Z</cp:lastPrinted>
  <dcterms:created xsi:type="dcterms:W3CDTF">2015-09-14T08:31:50Z</dcterms:created>
  <dcterms:modified xsi:type="dcterms:W3CDTF">2022-06-01T06:32:58Z</dcterms:modified>
</cp:coreProperties>
</file>